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04"/>
    <p:restoredTop sz="94610"/>
  </p:normalViewPr>
  <p:slideViewPr>
    <p:cSldViewPr snapToGrid="0" snapToObjects="1">
      <p:cViewPr varScale="1">
        <p:scale>
          <a:sx n="147" d="100"/>
          <a:sy n="147" d="100"/>
        </p:scale>
        <p:origin x="224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0019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25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ark_crop_forest_fu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58368" y="5303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7A83F"/>
                </a:solidFill>
              </a:rPr>
              <a:t>ECOSYSTEMS × RBAMB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658368" y="4892040"/>
            <a:ext cx="9875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Piloto de cámaras en vivo para conservación, investigación y educación ambiental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676656" y="5943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DE7DF"/>
                </a:solidFill>
              </a:rPr>
              <a:t>Segunda reunión institucional | UCR · MINAE/SINAC · Reserva Biológica Alberto Manuel Brenes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8412480" y="502920"/>
            <a:ext cx="3108960" cy="310896"/>
          </a:xfrm>
          <a:prstGeom prst="roundRect">
            <a:avLst>
              <a:gd name="adj" fmla="val 23529"/>
            </a:avLst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531352" y="576072"/>
            <a:ext cx="28712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PROPUESTA PILOTO RESPONSABLE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F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657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025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El mensaje central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8412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736C"/>
                </a:solidFill>
              </a:rPr>
              <a:t>Llegamos a fortalecer la misión de la Reserva, no a sustituir su gobernanza.</a:t>
            </a:r>
            <a:endParaRPr lang="en-US" sz="1100" dirty="0"/>
          </a:p>
        </p:txBody>
      </p:sp>
      <p:pic>
        <p:nvPicPr>
          <p:cNvPr id="4" name="Image 0" descr="/mnt/data/crop_entrada_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3960" y="0"/>
            <a:ext cx="3367735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13232" y="1600200"/>
            <a:ext cx="59893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0251B"/>
                </a:solidFill>
              </a:rPr>
              <a:t>“ECOSYSTEMS propone un piloto bajo dirección técnica de UCR y MINAE/SINAC, con prioridad absoluta en conservación, investigación, educación ambiental y protección de datos sensibles.”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868680" y="3657600"/>
            <a:ext cx="5303520" cy="1645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0352A"/>
                </a:solidFill>
              </a:rPr>
              <a:t>No es turismo masivo ni espectáculo de fauna.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0352A"/>
                </a:solidFill>
              </a:rPr>
              <a:t>Es infraestructura digital controlada para ciencia, educación y sensibilización.</a:t>
            </a:r>
            <a:endParaRPr lang="en-US" sz="1600" dirty="0"/>
          </a:p>
          <a:p>
            <a:pPr marL="177800" indent="-177800">
              <a:buSzPct val="100000"/>
              <a:buChar char="•"/>
            </a:pPr>
            <a:r>
              <a:rPr lang="en-US" sz="1600" dirty="0">
                <a:solidFill>
                  <a:srgbClr val="20352A"/>
                </a:solidFill>
              </a:rPr>
              <a:t>La Reserva conserva el control institucional de permisos, ubicaciones, contenidos y límites.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657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025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Por qué esta alianza puede ser ejemplar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8412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736C"/>
                </a:solidFill>
              </a:rPr>
              <a:t>La RBAMB ya tiene una historia de ciencia, conservación y educación. ECOSYSTEMS aporta una capa digital medible.</a:t>
            </a:r>
            <a:endParaRPr lang="en-US" sz="1100" dirty="0"/>
          </a:p>
        </p:txBody>
      </p:sp>
      <p:pic>
        <p:nvPicPr>
          <p:cNvPr id="4" name="Image 0" descr="/mnt/data/crop_aerial_squar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371600"/>
            <a:ext cx="3657600" cy="43434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4617720" y="1389888"/>
            <a:ext cx="31546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4617720" y="1389888"/>
            <a:ext cx="82296" cy="105156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4846320" y="1554480"/>
            <a:ext cx="2807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UCR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846320" y="1901952"/>
            <a:ext cx="28072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Investigación, educación, acción social, validación académica.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617720" y="2761488"/>
            <a:ext cx="31546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617720" y="2761488"/>
            <a:ext cx="82296" cy="1051560"/>
          </a:xfrm>
          <a:prstGeom prst="rect">
            <a:avLst/>
          </a:prstGeom>
          <a:solidFill>
            <a:srgbClr val="78A66A"/>
          </a:solidFill>
          <a:ln w="12700">
            <a:solidFill>
              <a:srgbClr val="78A6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846320" y="2926080"/>
            <a:ext cx="2807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MINAE / SINAC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846320" y="3273552"/>
            <a:ext cx="28072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Rectoría técnica, permisos, conservación y protección del ASP.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4617720" y="4133088"/>
            <a:ext cx="31546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4617720" y="4133088"/>
            <a:ext cx="82296" cy="1051560"/>
          </a:xfrm>
          <a:prstGeom prst="rect">
            <a:avLst/>
          </a:prstGeom>
          <a:solidFill>
            <a:srgbClr val="D7A83F"/>
          </a:solidFill>
          <a:ln w="12700">
            <a:solidFill>
              <a:srgbClr val="D7A8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846320" y="4297680"/>
            <a:ext cx="2807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ECOSYSTEMS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846320" y="4645152"/>
            <a:ext cx="28072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Tecnología, plataforma, comunicación, patrocinio responsable.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8458200" y="1417320"/>
            <a:ext cx="2148840" cy="2148840"/>
          </a:xfrm>
          <a:prstGeom prst="arc">
            <a:avLst/>
          </a:prstGeom>
          <a:noFill/>
          <a:ln w="63500">
            <a:solidFill>
              <a:srgbClr val="1F5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503920" y="2103120"/>
            <a:ext cx="2057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0251B"/>
                </a:solidFill>
              </a:rPr>
              <a:t>Piloto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10251B"/>
                </a:solidFill>
              </a:rPr>
              <a:t>Modelo país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8284464" y="3895344"/>
            <a:ext cx="278892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66736C"/>
                </a:solidFill>
              </a:rPr>
              <a:t>Una experiencia controlada que puede convertirse en referencia para otras áreas protegidas.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3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25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1148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Objetivo de la reunión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94360" y="941832"/>
            <a:ext cx="71323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9D8CE"/>
                </a:solidFill>
              </a:rPr>
              <a:t>Salir con autorización para diseñar el piloto técnico-institucional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31520" y="2121408"/>
            <a:ext cx="713232" cy="713232"/>
          </a:xfrm>
          <a:prstGeom prst="ellipse">
            <a:avLst/>
          </a:prstGeom>
          <a:solidFill>
            <a:srgbClr val="D7A83F"/>
          </a:solidFill>
          <a:ln w="1270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2276856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0251B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1536192" y="2478024"/>
            <a:ext cx="1709928" cy="0"/>
          </a:xfrm>
          <a:prstGeom prst="line">
            <a:avLst/>
          </a:prstGeom>
          <a:noFill/>
          <a:ln w="25400">
            <a:solidFill>
              <a:srgbClr val="86A77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94360" y="30632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Enlace técnico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566928" y="3502152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CE7DE"/>
                </a:solidFill>
              </a:rPr>
              <a:t>Nombrar responsables UCR y MINAE/SINAC.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566160" y="2121408"/>
            <a:ext cx="713232" cy="713232"/>
          </a:xfrm>
          <a:prstGeom prst="ellipse">
            <a:avLst/>
          </a:prstGeom>
          <a:solidFill>
            <a:srgbClr val="D7A83F"/>
          </a:solidFill>
          <a:ln w="1270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794760" y="2276856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0251B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370832" y="2478024"/>
            <a:ext cx="1709928" cy="0"/>
          </a:xfrm>
          <a:prstGeom prst="line">
            <a:avLst/>
          </a:prstGeom>
          <a:noFill/>
          <a:ln w="25400">
            <a:solidFill>
              <a:srgbClr val="86A77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429000" y="30632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Visita de campo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401568" y="3502152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CE7DE"/>
                </a:solidFill>
              </a:rPr>
              <a:t>Definir sitios posibles, conectividad y restricciones.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400800" y="2121408"/>
            <a:ext cx="713232" cy="713232"/>
          </a:xfrm>
          <a:prstGeom prst="ellipse">
            <a:avLst/>
          </a:prstGeom>
          <a:solidFill>
            <a:srgbClr val="D7A83F"/>
          </a:solidFill>
          <a:ln w="1270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629400" y="2276856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0251B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205472" y="2478024"/>
            <a:ext cx="1709928" cy="0"/>
          </a:xfrm>
          <a:prstGeom prst="line">
            <a:avLst/>
          </a:prstGeom>
          <a:noFill/>
          <a:ln w="25400">
            <a:solidFill>
              <a:srgbClr val="86A77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263640" y="30632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Marco de resguardo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236208" y="3502152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CE7DE"/>
                </a:solidFill>
              </a:rPr>
              <a:t>Aprobar reglas de datos, imagen, fauna y seguridad.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9235440" y="2121408"/>
            <a:ext cx="713232" cy="713232"/>
          </a:xfrm>
          <a:prstGeom prst="ellipse">
            <a:avLst/>
          </a:prstGeom>
          <a:solidFill>
            <a:srgbClr val="D7A83F"/>
          </a:solidFill>
          <a:ln w="1270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464040" y="2276856"/>
            <a:ext cx="274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0251B"/>
                </a:solidFill>
              </a:rPr>
              <a:t>4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098280" y="3063240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Piloto 90 días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9070848" y="3502152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DCE7DE"/>
                </a:solidFill>
              </a:rPr>
              <a:t>Cámaras limitadas, métricas y reporte institucional.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1463040" y="4983480"/>
            <a:ext cx="9235440" cy="777240"/>
          </a:xfrm>
          <a:prstGeom prst="roundRect">
            <a:avLst>
              <a:gd name="adj" fmla="val 9412"/>
            </a:avLst>
          </a:prstGeom>
          <a:solidFill>
            <a:srgbClr val="FFFFFF">
              <a:alpha val="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1737360" y="5221224"/>
            <a:ext cx="8595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Cierre ideal: “autorización para preparar propuesta técnica ajustada + fecha de próxima sesión de validación”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657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025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Piloto controlado y medible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8412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736C"/>
                </a:solidFill>
              </a:rPr>
              <a:t>La confianza se gana con límites claros.</a:t>
            </a:r>
            <a:endParaRPr lang="en-US" sz="1100" dirty="0"/>
          </a:p>
        </p:txBody>
      </p:sp>
      <p:pic>
        <p:nvPicPr>
          <p:cNvPr id="4" name="Image 0" descr="/mnt/data/crop_lake_s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3960" y="0"/>
            <a:ext cx="336773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85800" y="1508760"/>
            <a:ext cx="31089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85800" y="1508760"/>
            <a:ext cx="82296" cy="123444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914400" y="1673352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Alcance inicial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914400" y="2020824"/>
            <a:ext cx="27614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2–4 cámaras en puntos autorizados, sin intervención en áreas sensibles.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069080" y="1508760"/>
            <a:ext cx="31089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069080" y="1508760"/>
            <a:ext cx="82296" cy="1234440"/>
          </a:xfrm>
          <a:prstGeom prst="rect">
            <a:avLst/>
          </a:prstGeom>
          <a:solidFill>
            <a:srgbClr val="D7A83F"/>
          </a:solidFill>
          <a:ln w="12700">
            <a:solidFill>
              <a:srgbClr val="D7A8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297680" y="1673352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Duración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297680" y="2020824"/>
            <a:ext cx="27614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90 días de prueba con evaluación técnica y reporte de resultados.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" y="3154680"/>
            <a:ext cx="31089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685800" y="3154680"/>
            <a:ext cx="82296" cy="1234440"/>
          </a:xfrm>
          <a:prstGeom prst="rect">
            <a:avLst/>
          </a:prstGeom>
          <a:solidFill>
            <a:srgbClr val="78A66A"/>
          </a:solidFill>
          <a:ln w="12700">
            <a:solidFill>
              <a:srgbClr val="78A6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914400" y="3319272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Uso del contenido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914400" y="3666744"/>
            <a:ext cx="27614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Educación ambiental, investigación, sensibilización y comunicación institucional.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4069080" y="3154680"/>
            <a:ext cx="3108960" cy="123444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4069080" y="3154680"/>
            <a:ext cx="82296" cy="123444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4297680" y="3319272"/>
            <a:ext cx="2761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Control institucional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297680" y="3666744"/>
            <a:ext cx="27614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UCR y MINAE/SINAC aprueban ubicación, protocolos, publicación y límites.</a:t>
            </a:r>
            <a:endParaRPr lang="en-US" sz="1050" dirty="0"/>
          </a:p>
        </p:txBody>
      </p:sp>
      <p:sp>
        <p:nvSpPr>
          <p:cNvPr id="21" name="Text 18"/>
          <p:cNvSpPr/>
          <p:nvPr/>
        </p:nvSpPr>
        <p:spPr>
          <a:xfrm>
            <a:off x="749808" y="5120640"/>
            <a:ext cx="2194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Decisión requerida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749808" y="5440680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66736C"/>
                </a:solidFill>
              </a:rPr>
              <a:t>Autorizar el diseño técnico del piloto con visita de campo y revisión de requisitos de ambas instituciones.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5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F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657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025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 la cámara al impacto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8412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736C"/>
                </a:solidFill>
              </a:rPr>
              <a:t>El proyecto debe generar información, educación y apoyo, no solo imágenes.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2194560" y="2423160"/>
            <a:ext cx="594360" cy="0"/>
          </a:xfrm>
          <a:prstGeom prst="line">
            <a:avLst/>
          </a:prstGeom>
          <a:noFill/>
          <a:ln w="27940">
            <a:solidFill>
              <a:srgbClr val="D7A83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389120" y="2423160"/>
            <a:ext cx="594360" cy="0"/>
          </a:xfrm>
          <a:prstGeom prst="line">
            <a:avLst/>
          </a:prstGeom>
          <a:noFill/>
          <a:ln w="27940">
            <a:solidFill>
              <a:srgbClr val="D7A83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583680" y="2423160"/>
            <a:ext cx="594360" cy="0"/>
          </a:xfrm>
          <a:prstGeom prst="line">
            <a:avLst/>
          </a:prstGeom>
          <a:noFill/>
          <a:ln w="27940">
            <a:solidFill>
              <a:srgbClr val="D7A83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8778240" y="2423160"/>
            <a:ext cx="594360" cy="0"/>
          </a:xfrm>
          <a:prstGeom prst="line">
            <a:avLst/>
          </a:prstGeom>
          <a:noFill/>
          <a:ln w="27940">
            <a:solidFill>
              <a:srgbClr val="D7A83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777240" y="1828800"/>
            <a:ext cx="16002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5240">
            <a:solidFill>
              <a:srgbClr val="C9D6C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68680" y="214884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3B"/>
                </a:solidFill>
              </a:rPr>
              <a:t>Cámaras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F5E3B"/>
                </a:solidFill>
              </a:rPr>
              <a:t>autorizadas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971800" y="1828800"/>
            <a:ext cx="16002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5240">
            <a:solidFill>
              <a:srgbClr val="C9D6C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063240" y="214884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3B"/>
                </a:solidFill>
              </a:rPr>
              <a:t>Plataforma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F5E3B"/>
                </a:solidFill>
              </a:rPr>
              <a:t>ECOSYSTEMS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166360" y="1828800"/>
            <a:ext cx="1600200" cy="1143000"/>
          </a:xfrm>
          <a:prstGeom prst="roundRect">
            <a:avLst>
              <a:gd name="adj" fmla="val 6400"/>
            </a:avLst>
          </a:prstGeom>
          <a:solidFill>
            <a:srgbClr val="D7A83F"/>
          </a:solidFill>
          <a:ln w="1524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257800" y="214884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0251B"/>
                </a:solidFill>
              </a:rPr>
              <a:t>Validación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0251B"/>
                </a:solidFill>
              </a:rPr>
              <a:t>institucional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7360920" y="1828800"/>
            <a:ext cx="16002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5240">
            <a:solidFill>
              <a:srgbClr val="C9D6C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452360" y="214884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3B"/>
                </a:solidFill>
              </a:rPr>
              <a:t>Educación +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F5E3B"/>
                </a:solidFill>
              </a:rPr>
              <a:t>comunicación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9555480" y="1828800"/>
            <a:ext cx="160020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5240">
            <a:solidFill>
              <a:srgbClr val="C9D6C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646920" y="2148840"/>
            <a:ext cx="1417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F5E3B"/>
                </a:solidFill>
              </a:rPr>
              <a:t>Reporte de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F5E3B"/>
                </a:solidFill>
              </a:rPr>
              <a:t>impacto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4023360"/>
            <a:ext cx="98755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500" dirty="0">
                <a:solidFill>
                  <a:srgbClr val="20352A"/>
                </a:solidFill>
              </a:rPr>
              <a:t>No se publican ubicaciones sensibles de fauna.</a:t>
            </a:r>
            <a:endParaRPr lang="en-US" sz="1500" dirty="0"/>
          </a:p>
          <a:p>
            <a:pPr marL="177800" indent="-177800">
              <a:buSzPct val="100000"/>
              <a:buChar char="•"/>
            </a:pPr>
            <a:r>
              <a:rPr lang="en-US" sz="1500" dirty="0">
                <a:solidFill>
                  <a:srgbClr val="20352A"/>
                </a:solidFill>
              </a:rPr>
              <a:t>Contenido con mensajes educativos y reconocimiento institucional.</a:t>
            </a:r>
            <a:endParaRPr lang="en-US" sz="1500" dirty="0"/>
          </a:p>
          <a:p>
            <a:pPr marL="177800" indent="-177800">
              <a:buSzPct val="100000"/>
              <a:buChar char="•"/>
            </a:pPr>
            <a:r>
              <a:rPr lang="en-US" sz="1500" dirty="0">
                <a:solidFill>
                  <a:srgbClr val="20352A"/>
                </a:solidFill>
              </a:rPr>
              <a:t>Métricas: visualizaciones, registros, participación educativa, patrocinio potencial, alertas o hallazgos útiles.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6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657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025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Garantías desde el inicio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8412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736C"/>
                </a:solidFill>
              </a:rPr>
              <a:t>El éxito depende de quitar temores institucionales antes de que aparezcan.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685800" y="141732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85800" y="1417320"/>
            <a:ext cx="82296" cy="114300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14400" y="1581912"/>
            <a:ext cx="29900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Conservación primero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929384"/>
            <a:ext cx="299008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Nada se instala sin aprobación técnica ni evaluación de riesgo.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26280" y="141732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526280" y="1417320"/>
            <a:ext cx="82296" cy="1143000"/>
          </a:xfrm>
          <a:prstGeom prst="rect">
            <a:avLst/>
          </a:prstGeom>
          <a:solidFill>
            <a:srgbClr val="78A66A"/>
          </a:solidFill>
          <a:ln w="12700">
            <a:solidFill>
              <a:srgbClr val="78A6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754880" y="1581912"/>
            <a:ext cx="29900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Datos sensibles protegidos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754880" y="1929384"/>
            <a:ext cx="299008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No revelar ubicaciones, nidos, especies vulnerables o rutas de acceso.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366760" y="141732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366760" y="1417320"/>
            <a:ext cx="82296" cy="114300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595360" y="1581912"/>
            <a:ext cx="29900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Cero costo inicial negociable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595360" y="1929384"/>
            <a:ext cx="299008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ECOSYSTEMS puede asumir instalación piloto o buscar patrocinio responsable.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324612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685800" y="3246120"/>
            <a:ext cx="82296" cy="1143000"/>
          </a:xfrm>
          <a:prstGeom prst="rect">
            <a:avLst/>
          </a:prstGeom>
          <a:solidFill>
            <a:srgbClr val="78A66A"/>
          </a:solidFill>
          <a:ln w="12700">
            <a:solidFill>
              <a:srgbClr val="78A6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914400" y="3410712"/>
            <a:ext cx="29900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Marca institucional respetada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14400" y="3758184"/>
            <a:ext cx="299008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UCR y MINAE/SINAC deciden cómo se usa su nombre e imagen.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526280" y="324612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526280" y="3246120"/>
            <a:ext cx="82296" cy="114300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754880" y="3410712"/>
            <a:ext cx="29900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No monetización invasiva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754880" y="3758184"/>
            <a:ext cx="299008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Sin publicidad que afecte dignidad, ciencia o misión de la Reserva.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8366760" y="3246120"/>
            <a:ext cx="3337560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8366760" y="3246120"/>
            <a:ext cx="82296" cy="1143000"/>
          </a:xfrm>
          <a:prstGeom prst="rect">
            <a:avLst/>
          </a:prstGeom>
          <a:solidFill>
            <a:srgbClr val="78A66A"/>
          </a:solidFill>
          <a:ln w="12700">
            <a:solidFill>
              <a:srgbClr val="78A6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595360" y="3410712"/>
            <a:ext cx="29900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Evaluación y salida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595360" y="3758184"/>
            <a:ext cx="2990088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Si el piloto no cumple, se retira sin conflicto.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7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25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</a:rPr>
              <a:t>Beneficios por institución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85216" y="896112"/>
            <a:ext cx="7498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C9D8CE"/>
                </a:solidFill>
              </a:rPr>
              <a:t>Hablar en el idioma de cada actor aumenta la probabilidad de aprobación.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713232" y="1536192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13232" y="1536192"/>
            <a:ext cx="82296" cy="3520440"/>
          </a:xfrm>
          <a:prstGeom prst="rect">
            <a:avLst/>
          </a:prstGeom>
          <a:solidFill>
            <a:srgbClr val="D7A83F"/>
          </a:solidFill>
          <a:ln w="12700">
            <a:solidFill>
              <a:srgbClr val="D7A8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41832" y="1700784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Para UCR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41832" y="2048256"/>
            <a:ext cx="3035808" cy="2898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Nuevas herramientas para docencia e investigación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Mayor visibilidad académica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Material educativo para acción social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Datos y reportes para proyectos futuros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407408" y="1536192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407408" y="1536192"/>
            <a:ext cx="82296" cy="3520440"/>
          </a:xfrm>
          <a:prstGeom prst="rect">
            <a:avLst/>
          </a:prstGeom>
          <a:solidFill>
            <a:srgbClr val="78A66A"/>
          </a:solidFill>
          <a:ln w="12700">
            <a:solidFill>
              <a:srgbClr val="78A6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636008" y="1700784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Para MINAE/SINAC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36008" y="2048256"/>
            <a:ext cx="3035808" cy="2898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Apoyo a conservación y sensibilización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Control de protocolos y permisos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Comunicación responsable del área protegida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Potencial apoyo a vigilancia pasiva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101584" y="1536192"/>
            <a:ext cx="3383280" cy="352044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101584" y="1536192"/>
            <a:ext cx="82296" cy="352044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330184" y="1700784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Para ECOSYSTEMS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330184" y="2048256"/>
            <a:ext cx="3035808" cy="2898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Validación institucional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Caso piloto país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Aprendizaje técnico y operativo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• Base para escalar sin afectar la Reserva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8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FF4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657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025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Modelo de gobernanza propuesto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8412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736C"/>
                </a:solidFill>
              </a:rPr>
              <a:t>Tres capas: decisión institucional, operación técnica y comunicación pública.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6099048" y="1536192"/>
            <a:ext cx="0" cy="3858768"/>
          </a:xfrm>
          <a:prstGeom prst="line">
            <a:avLst/>
          </a:prstGeom>
          <a:noFill/>
          <a:ln w="12700">
            <a:solidFill>
              <a:srgbClr val="B8C7B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14400" y="1325880"/>
            <a:ext cx="42976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914400" y="1325880"/>
            <a:ext cx="82296" cy="105156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143000" y="1490472"/>
            <a:ext cx="3950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Comité de Piloto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43000" y="1837944"/>
            <a:ext cx="39502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1 representante UCR + 1 MINAE/SINAC + 1 ECOSYSTEMS. Define límites, permisos y cronograma.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914400" y="2788920"/>
            <a:ext cx="42976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914400" y="2788920"/>
            <a:ext cx="82296" cy="1051560"/>
          </a:xfrm>
          <a:prstGeom prst="rect">
            <a:avLst/>
          </a:prstGeom>
          <a:solidFill>
            <a:srgbClr val="D7A83F"/>
          </a:solidFill>
          <a:ln w="12700">
            <a:solidFill>
              <a:srgbClr val="D7A8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143000" y="2953512"/>
            <a:ext cx="3950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Mesa Técnica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143000" y="3300984"/>
            <a:ext cx="39502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Ubicación de cámaras, conectividad, energía, acceso, protocolos y mantenimiento.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914400" y="4251960"/>
            <a:ext cx="42976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914400" y="4251960"/>
            <a:ext cx="82296" cy="1051560"/>
          </a:xfrm>
          <a:prstGeom prst="rect">
            <a:avLst/>
          </a:prstGeom>
          <a:solidFill>
            <a:srgbClr val="78A66A"/>
          </a:solidFill>
          <a:ln w="12700">
            <a:solidFill>
              <a:srgbClr val="78A6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143000" y="4416552"/>
            <a:ext cx="3950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Canal de Comunicación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143000" y="4764024"/>
            <a:ext cx="39502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Mensajes educativos, calendario de publicaciones y aprobación de uso de marca.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903720" y="1325880"/>
            <a:ext cx="42976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903720" y="1325880"/>
            <a:ext cx="82296" cy="105156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132320" y="1490472"/>
            <a:ext cx="3950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Reglas de decisión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132320" y="1837944"/>
            <a:ext cx="39502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Todo cambio relevante requiere aprobación previa de UCR y MINAE/SINAC.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903720" y="2788920"/>
            <a:ext cx="42976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903720" y="2788920"/>
            <a:ext cx="82296" cy="1051560"/>
          </a:xfrm>
          <a:prstGeom prst="rect">
            <a:avLst/>
          </a:prstGeom>
          <a:solidFill>
            <a:srgbClr val="D7A83F"/>
          </a:solidFill>
          <a:ln w="12700">
            <a:solidFill>
              <a:srgbClr val="D7A83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7132320" y="2953512"/>
            <a:ext cx="3950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Reportes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7132320" y="3300984"/>
            <a:ext cx="39502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Informe mensual y cierre del piloto con aprendizajes, métricas y recomendaciones.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903720" y="4251960"/>
            <a:ext cx="429768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DAE2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6903720" y="4251960"/>
            <a:ext cx="82296" cy="1051560"/>
          </a:xfrm>
          <a:prstGeom prst="rect">
            <a:avLst/>
          </a:prstGeom>
          <a:solidFill>
            <a:srgbClr val="78A66A"/>
          </a:solidFill>
          <a:ln w="12700">
            <a:solidFill>
              <a:srgbClr val="78A66A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7132320" y="4416552"/>
            <a:ext cx="39502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0251B"/>
                </a:solidFill>
              </a:rPr>
              <a:t>Escalamiento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7132320" y="4764024"/>
            <a:ext cx="39502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6736C"/>
                </a:solidFill>
              </a:rPr>
              <a:t>Solo después de evaluación positiva y acuerdo formal ampliado.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9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657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025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Riesgos y mitigación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8412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736C"/>
                </a:solidFill>
              </a:rPr>
              <a:t>Anticiparlos en la reunión demuestra madurez institucional.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731520" y="1353312"/>
            <a:ext cx="10698480" cy="457200"/>
          </a:xfrm>
          <a:prstGeom prst="rect">
            <a:avLst/>
          </a:prstGeom>
          <a:solidFill>
            <a:srgbClr val="1F5E3B"/>
          </a:solidFill>
          <a:ln w="12700">
            <a:solidFill>
              <a:srgbClr val="1F5E3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1490472"/>
            <a:ext cx="30175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Riesgo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572000" y="1490472"/>
            <a:ext cx="30175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</a:rPr>
              <a:t>Mitigación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31520" y="1828800"/>
            <a:ext cx="10698480" cy="603504"/>
          </a:xfrm>
          <a:prstGeom prst="rect">
            <a:avLst/>
          </a:prstGeom>
          <a:solidFill>
            <a:srgbClr val="FFFFFF"/>
          </a:solidFill>
          <a:ln w="7620">
            <a:solidFill>
              <a:srgbClr val="CFDA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14400" y="1984248"/>
            <a:ext cx="3154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10251B"/>
                </a:solidFill>
              </a:rPr>
              <a:t>Exposición de sitios sensibles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526280" y="1947672"/>
            <a:ext cx="6355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66736C"/>
                </a:solidFill>
              </a:rPr>
              <a:t>Transmisión diferida, encuadres controlados, sin ubicación pública.</a:t>
            </a:r>
            <a:endParaRPr lang="en-US" sz="1220" dirty="0"/>
          </a:p>
        </p:txBody>
      </p:sp>
      <p:sp>
        <p:nvSpPr>
          <p:cNvPr id="10" name="Shape 8"/>
          <p:cNvSpPr/>
          <p:nvPr/>
        </p:nvSpPr>
        <p:spPr>
          <a:xfrm>
            <a:off x="731520" y="2578608"/>
            <a:ext cx="10698480" cy="603504"/>
          </a:xfrm>
          <a:prstGeom prst="rect">
            <a:avLst/>
          </a:prstGeom>
          <a:solidFill>
            <a:srgbClr val="FFFFFF"/>
          </a:solidFill>
          <a:ln w="7620">
            <a:solidFill>
              <a:srgbClr val="CFDA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14400" y="2734056"/>
            <a:ext cx="3154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10251B"/>
                </a:solidFill>
              </a:rPr>
              <a:t>Percepción de comercialización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526280" y="2697480"/>
            <a:ext cx="6355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66736C"/>
                </a:solidFill>
              </a:rPr>
              <a:t>Mensaje educativo; patrocinio discreto y aprobado.</a:t>
            </a:r>
            <a:endParaRPr lang="en-US" sz="1220" dirty="0"/>
          </a:p>
        </p:txBody>
      </p:sp>
      <p:sp>
        <p:nvSpPr>
          <p:cNvPr id="13" name="Shape 11"/>
          <p:cNvSpPr/>
          <p:nvPr/>
        </p:nvSpPr>
        <p:spPr>
          <a:xfrm>
            <a:off x="731520" y="3328416"/>
            <a:ext cx="10698480" cy="603504"/>
          </a:xfrm>
          <a:prstGeom prst="rect">
            <a:avLst/>
          </a:prstGeom>
          <a:solidFill>
            <a:srgbClr val="FFFFFF"/>
          </a:solidFill>
          <a:ln w="7620">
            <a:solidFill>
              <a:srgbClr val="CFDA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14400" y="3483864"/>
            <a:ext cx="3154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10251B"/>
                </a:solidFill>
              </a:rPr>
              <a:t>Impacto operativo en la Reserva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4526280" y="3447288"/>
            <a:ext cx="6355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66736C"/>
                </a:solidFill>
              </a:rPr>
              <a:t>Instalación mínima, mantenimiento calendarizado y retiro inmediato si procede.</a:t>
            </a:r>
            <a:endParaRPr lang="en-US" sz="1220" dirty="0"/>
          </a:p>
        </p:txBody>
      </p:sp>
      <p:sp>
        <p:nvSpPr>
          <p:cNvPr id="16" name="Shape 14"/>
          <p:cNvSpPr/>
          <p:nvPr/>
        </p:nvSpPr>
        <p:spPr>
          <a:xfrm>
            <a:off x="731520" y="4078224"/>
            <a:ext cx="10698480" cy="603504"/>
          </a:xfrm>
          <a:prstGeom prst="rect">
            <a:avLst/>
          </a:prstGeom>
          <a:solidFill>
            <a:srgbClr val="FFFFFF"/>
          </a:solidFill>
          <a:ln w="7620">
            <a:solidFill>
              <a:srgbClr val="CFDA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14400" y="4233672"/>
            <a:ext cx="3154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10251B"/>
                </a:solidFill>
              </a:rPr>
              <a:t>Uso indebido de imagen institucional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26280" y="4197096"/>
            <a:ext cx="6355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66736C"/>
                </a:solidFill>
              </a:rPr>
              <a:t>Manual de marca y aprobaciones previas.</a:t>
            </a:r>
            <a:endParaRPr lang="en-US" sz="1220" dirty="0"/>
          </a:p>
        </p:txBody>
      </p:sp>
      <p:sp>
        <p:nvSpPr>
          <p:cNvPr id="19" name="Shape 17"/>
          <p:cNvSpPr/>
          <p:nvPr/>
        </p:nvSpPr>
        <p:spPr>
          <a:xfrm>
            <a:off x="731520" y="4828032"/>
            <a:ext cx="10698480" cy="603504"/>
          </a:xfrm>
          <a:prstGeom prst="rect">
            <a:avLst/>
          </a:prstGeom>
          <a:solidFill>
            <a:srgbClr val="FFFFFF"/>
          </a:solidFill>
          <a:ln w="7620">
            <a:solidFill>
              <a:srgbClr val="CFDAD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914400" y="4983480"/>
            <a:ext cx="3154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b="1" dirty="0">
                <a:solidFill>
                  <a:srgbClr val="10251B"/>
                </a:solidFill>
              </a:rPr>
              <a:t>Expectativas excesivas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4526280" y="4946904"/>
            <a:ext cx="6355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66736C"/>
                </a:solidFill>
              </a:rPr>
              <a:t>Piloto de 90 días, indicadores claros y decisión posterior.</a:t>
            </a:r>
            <a:endParaRPr lang="en-US" sz="1220" dirty="0"/>
          </a:p>
        </p:txBody>
      </p:sp>
      <p:sp>
        <p:nvSpPr>
          <p:cNvPr id="22" name="Text 20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10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25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dark_crop_aerial_ful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5943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</a:rPr>
              <a:t>Lo que pedimos hoy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914400" y="1508760"/>
            <a:ext cx="292608" cy="292608"/>
          </a:xfrm>
          <a:prstGeom prst="ellipse">
            <a:avLst/>
          </a:prstGeom>
          <a:solidFill>
            <a:srgbClr val="D7A83F"/>
          </a:solidFill>
          <a:ln w="1270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996696" y="1572768"/>
            <a:ext cx="1371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10251B"/>
                </a:solidFill>
              </a:rPr>
              <a:t>1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1389888" y="1444752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Designar enlaces técnicos UCR y MINAE/SINAC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914400" y="2267712"/>
            <a:ext cx="292608" cy="292608"/>
          </a:xfrm>
          <a:prstGeom prst="ellipse">
            <a:avLst/>
          </a:prstGeom>
          <a:solidFill>
            <a:srgbClr val="D7A83F"/>
          </a:solidFill>
          <a:ln w="1270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996696" y="2331720"/>
            <a:ext cx="1371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10251B"/>
                </a:solidFill>
              </a:rPr>
              <a:t>2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1389888" y="2203704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Autorizar visita técnica exploratoria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914400" y="3026664"/>
            <a:ext cx="292608" cy="292608"/>
          </a:xfrm>
          <a:prstGeom prst="ellipse">
            <a:avLst/>
          </a:prstGeom>
          <a:solidFill>
            <a:srgbClr val="D7A83F"/>
          </a:solidFill>
          <a:ln w="1270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996696" y="3090672"/>
            <a:ext cx="1371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10251B"/>
                </a:solidFill>
              </a:rPr>
              <a:t>3</a:t>
            </a:r>
            <a:endParaRPr lang="en-US" sz="750" dirty="0"/>
          </a:p>
        </p:txBody>
      </p:sp>
      <p:sp>
        <p:nvSpPr>
          <p:cNvPr id="12" name="Text 9"/>
          <p:cNvSpPr/>
          <p:nvPr/>
        </p:nvSpPr>
        <p:spPr>
          <a:xfrm>
            <a:off x="1389888" y="2962656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Entregar requisitos y restricciones aplicables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914400" y="3785616"/>
            <a:ext cx="292608" cy="292608"/>
          </a:xfrm>
          <a:prstGeom prst="ellipse">
            <a:avLst/>
          </a:prstGeom>
          <a:solidFill>
            <a:srgbClr val="D7A83F"/>
          </a:solidFill>
          <a:ln w="1270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996696" y="3849624"/>
            <a:ext cx="1371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10251B"/>
                </a:solidFill>
              </a:rPr>
              <a:t>4</a:t>
            </a:r>
            <a:endParaRPr lang="en-US" sz="750" dirty="0"/>
          </a:p>
        </p:txBody>
      </p:sp>
      <p:sp>
        <p:nvSpPr>
          <p:cNvPr id="15" name="Text 12"/>
          <p:cNvSpPr/>
          <p:nvPr/>
        </p:nvSpPr>
        <p:spPr>
          <a:xfrm>
            <a:off x="1389888" y="3721608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Aprobar ruta para propuesta piloto de 90 días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914400" y="4544568"/>
            <a:ext cx="292608" cy="292608"/>
          </a:xfrm>
          <a:prstGeom prst="ellipse">
            <a:avLst/>
          </a:prstGeom>
          <a:solidFill>
            <a:srgbClr val="D7A83F"/>
          </a:solidFill>
          <a:ln w="12700">
            <a:solidFill>
              <a:srgbClr val="D7A83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996696" y="4608576"/>
            <a:ext cx="1371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10251B"/>
                </a:solidFill>
              </a:rPr>
              <a:t>5</a:t>
            </a:r>
            <a:endParaRPr lang="en-US" sz="750" dirty="0"/>
          </a:p>
        </p:txBody>
      </p:sp>
      <p:sp>
        <p:nvSpPr>
          <p:cNvPr id="18" name="Text 15"/>
          <p:cNvSpPr/>
          <p:nvPr/>
        </p:nvSpPr>
        <p:spPr>
          <a:xfrm>
            <a:off x="1389888" y="4480560"/>
            <a:ext cx="7132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Fijar fecha de revisión de la propuesta final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868680" y="5705856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7EFE9"/>
                </a:solidFill>
              </a:rPr>
              <a:t>No pedimos aprobación definitiva: pedimos autorización para diseñar responsablemente.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11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6576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0251B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Fuentes y base institucional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85216" y="8412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736C"/>
                </a:solidFill>
              </a:rPr>
              <a:t>Información pública utilizada para preparar la presentación.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868680" y="1417320"/>
            <a:ext cx="10515600" cy="2834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400" dirty="0">
                <a:solidFill>
                  <a:srgbClr val="20352A"/>
                </a:solidFill>
              </a:rPr>
              <a:t>SINAC: ficha de la Reserva Biológica Alberto Manuel Brenes; extensión 7.800 ha, clima y ubicación dentro del Área de Conservación Central.</a:t>
            </a:r>
            <a:endParaRPr lang="en-US" sz="1400" dirty="0"/>
          </a:p>
          <a:p>
            <a:pPr marL="177800" indent="-177800">
              <a:buSzPct val="100000"/>
              <a:buChar char="•"/>
            </a:pPr>
            <a:r>
              <a:rPr lang="en-US" sz="1400" dirty="0">
                <a:solidFill>
                  <a:srgbClr val="20352A"/>
                </a:solidFill>
              </a:rPr>
              <a:t>UCR Sede de Occidente: historia, administración, investigación y rol continuo desde 1975.</a:t>
            </a:r>
            <a:endParaRPr lang="en-US" sz="1400" dirty="0"/>
          </a:p>
          <a:p>
            <a:pPr marL="177800" indent="-177800">
              <a:buSzPct val="100000"/>
              <a:buChar char="•"/>
            </a:pPr>
            <a:r>
              <a:rPr lang="en-US" sz="1400" dirty="0">
                <a:solidFill>
                  <a:srgbClr val="20352A"/>
                </a:solidFill>
              </a:rPr>
              <a:t>Procuraduría/SINALEVI: Ley N.º 7354 y resumen del Plan General de Manejo de la RBAMB.</a:t>
            </a:r>
            <a:endParaRPr lang="en-US" sz="1400" dirty="0"/>
          </a:p>
          <a:p>
            <a:pPr marL="177800" indent="-177800">
              <a:buSzPct val="100000"/>
              <a:buChar char="•"/>
            </a:pPr>
            <a:r>
              <a:rPr lang="en-US" sz="1400" dirty="0">
                <a:solidFill>
                  <a:srgbClr val="20352A"/>
                </a:solidFill>
              </a:rPr>
              <a:t>UCR Acción Social: proyecto TC-572 de educación ambiental en el área de amortiguamiento.</a:t>
            </a:r>
            <a:endParaRPr lang="en-US" sz="1400" dirty="0"/>
          </a:p>
          <a:p>
            <a:pPr marL="177800" indent="-177800">
              <a:buSzPct val="100000"/>
              <a:buChar char="•"/>
            </a:pPr>
            <a:r>
              <a:rPr lang="en-US" sz="1400" dirty="0">
                <a:solidFill>
                  <a:srgbClr val="20352A"/>
                </a:solidFill>
              </a:rPr>
              <a:t>Imágenes referenciales: Municipalidad de Montes de Oro y repositorios públicos sobre RBAMB.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68680" y="4983480"/>
            <a:ext cx="100584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5E3B"/>
                </a:solidFill>
              </a:rPr>
              <a:t>Nota estratégica: validar en reunión cualquier dato operativo, permiso, sitio de instalación, protocolos y uso de marca antes de presentar documentos externos o públicos.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02920" y="6528816"/>
            <a:ext cx="621792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7582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ECOSYSTEMS | Reunión UCR · MINAE/SINAC · RBAMB | 12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1143</Words>
  <Application>Microsoft Macintosh PowerPoint</Application>
  <PresentationFormat>Panorámica</PresentationFormat>
  <Paragraphs>165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ECOSYSTEMS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Propuesta de Piloto ECOSYSTEMS RBAMB</dc:title>
  <dc:subject>Alianza ECOSYSTEMS - UCR - MINAE/SINAC - RBAMB</dc:subject>
  <dc:creator>ECOSYSTEMS</dc:creator>
  <cp:lastModifiedBy>Henry Alpizar</cp:lastModifiedBy>
  <cp:revision>1</cp:revision>
  <dcterms:created xsi:type="dcterms:W3CDTF">2026-06-26T13:43:34Z</dcterms:created>
  <dcterms:modified xsi:type="dcterms:W3CDTF">2026-06-26T13:52:45Z</dcterms:modified>
</cp:coreProperties>
</file>