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04"/>
    <p:restoredTop sz="94610"/>
  </p:normalViewPr>
  <p:slideViewPr>
    <p:cSldViewPr snapToGrid="0" snapToObjects="1">
      <p:cViewPr varScale="1">
        <p:scale>
          <a:sx n="147" d="100"/>
          <a:sy n="147" d="100"/>
        </p:scale>
        <p:origin x="224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8250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14 may 2026, 08_31_03 a.m..png"/>
          <p:cNvPicPr>
            <a:picLocks noChangeAspect="1"/>
          </p:cNvPicPr>
          <p:nvPr/>
        </p:nvPicPr>
        <p:blipFill>
          <a:blip r:embed="rId3"/>
          <a:srcRect t="34171" b="3417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58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rgbClr val="043D25">
              <a:alpha val="90000"/>
            </a:srgbClr>
          </a:solidFill>
          <a:ln w="12700">
            <a:solidFill>
              <a:srgbClr val="043D2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1" descr="/mnt/data/logo_cropp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2313" y="438912"/>
            <a:ext cx="906671" cy="47548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58368" y="1417320"/>
            <a:ext cx="4754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FFFFFF"/>
                </a:solidFill>
              </a:rPr>
              <a:t>Reserva Viva</a:t>
            </a:r>
            <a:endParaRPr lang="en-US" sz="3700" dirty="0"/>
          </a:p>
          <a:p>
            <a:pPr marL="0" indent="0">
              <a:buNone/>
            </a:pPr>
            <a:r>
              <a:rPr lang="en-US" sz="3700" b="1" dirty="0">
                <a:solidFill>
                  <a:srgbClr val="FFFFFF"/>
                </a:solidFill>
              </a:rPr>
              <a:t>Educativa Digital</a:t>
            </a:r>
            <a:endParaRPr lang="en-US" sz="3700" dirty="0"/>
          </a:p>
        </p:txBody>
      </p:sp>
      <p:sp>
        <p:nvSpPr>
          <p:cNvPr id="7" name="Text 3"/>
          <p:cNvSpPr/>
          <p:nvPr/>
        </p:nvSpPr>
        <p:spPr>
          <a:xfrm>
            <a:off x="676656" y="2788920"/>
            <a:ext cx="45262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8F3DC"/>
                </a:solidFill>
              </a:rPr>
              <a:t>Piloto ECOSYSTEMS para UCR · SINAC · RBAMB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676656" y="3246120"/>
            <a:ext cx="4251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</a:rPr>
              <a:t>Conservación en vivo · Ciencia aplicada · Educación ambiental · Tecnología responsable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676656" y="4133088"/>
            <a:ext cx="2834640" cy="347472"/>
          </a:xfrm>
          <a:prstGeom prst="roundRect">
            <a:avLst>
              <a:gd name="adj" fmla="val 15789"/>
            </a:avLst>
          </a:prstGeom>
          <a:solidFill>
            <a:srgbClr val="1F7A3A"/>
          </a:solidFill>
          <a:ln w="12700">
            <a:solidFill>
              <a:srgbClr val="1F7A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/>
          <p:nvPr/>
        </p:nvSpPr>
        <p:spPr>
          <a:xfrm>
            <a:off x="786384" y="4206240"/>
            <a:ext cx="261518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Propuesta en fase de análisis institucional</a:t>
            </a:r>
            <a:endParaRPr lang="en-US" sz="950" dirty="0"/>
          </a:p>
        </p:txBody>
      </p:sp>
      <p:sp>
        <p:nvSpPr>
          <p:cNvPr id="11" name="Text 7"/>
          <p:cNvSpPr/>
          <p:nvPr/>
        </p:nvSpPr>
        <p:spPr>
          <a:xfrm>
            <a:off x="676656" y="4590288"/>
            <a:ext cx="4343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30" dirty="0">
                <a:solidFill>
                  <a:srgbClr val="E7F5EA"/>
                </a:solidFill>
              </a:rPr>
              <a:t>No implica autorización, aval, convenio firmado, ingreso, instalación, transmisión ni uso oficial de imagen institucional.</a:t>
            </a:r>
            <a:endParaRPr lang="en-US" sz="103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176" y="73152"/>
            <a:ext cx="592823" cy="3108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148840" y="109728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43D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594360" y="685800"/>
            <a:ext cx="7040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43D25"/>
                </a:solidFill>
              </a:rPr>
              <a:t>La oportunidad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621792" y="1170432"/>
            <a:ext cx="6492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6B7280"/>
                </a:solidFill>
              </a:rPr>
              <a:t>Convertir la biodiversidad protegida en educación pública, ciencia aplicada e impacto medible.</a:t>
            </a:r>
            <a:endParaRPr lang="en-US" sz="1250" dirty="0"/>
          </a:p>
        </p:txBody>
      </p:sp>
      <p:pic>
        <p:nvPicPr>
          <p:cNvPr id="7" name="Image 1" descr="/mnt/data/ChatGPT Image 14 may 2026, 08_21_38 a.m..png"/>
          <p:cNvPicPr>
            <a:picLocks noChangeAspect="1"/>
          </p:cNvPicPr>
          <p:nvPr/>
        </p:nvPicPr>
        <p:blipFill>
          <a:blip r:embed="rId4"/>
          <a:srcRect l="18000" r="-22407"/>
          <a:stretch/>
        </p:blipFill>
        <p:spPr>
          <a:xfrm>
            <a:off x="7955280" y="594360"/>
            <a:ext cx="3749040" cy="539496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7955280" y="594360"/>
            <a:ext cx="3749040" cy="5394960"/>
          </a:xfrm>
          <a:prstGeom prst="rect">
            <a:avLst/>
          </a:prstGeom>
          <a:solidFill>
            <a:srgbClr val="000000">
              <a:alpha val="7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8275320" y="4617720"/>
            <a:ext cx="3063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</a:rPr>
              <a:t>La RBAMB puede ser referencia nacional de cómo comunicar biodiversidad sin aumentar presión física.</a:t>
            </a:r>
            <a:endParaRPr lang="en-US" sz="1700" dirty="0"/>
          </a:p>
        </p:txBody>
      </p:sp>
      <p:sp>
        <p:nvSpPr>
          <p:cNvPr id="10" name="Shape 6"/>
          <p:cNvSpPr/>
          <p:nvPr/>
        </p:nvSpPr>
        <p:spPr>
          <a:xfrm>
            <a:off x="713232" y="1783080"/>
            <a:ext cx="329184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7"/>
          <p:cNvSpPr/>
          <p:nvPr/>
        </p:nvSpPr>
        <p:spPr>
          <a:xfrm>
            <a:off x="713232" y="1783080"/>
            <a:ext cx="64008" cy="1188720"/>
          </a:xfrm>
          <a:prstGeom prst="rect">
            <a:avLst/>
          </a:prstGeom>
          <a:solidFill>
            <a:srgbClr val="1F7A3A"/>
          </a:solidFill>
          <a:ln w="12700">
            <a:solidFill>
              <a:srgbClr val="1F7A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914400" y="1947672"/>
            <a:ext cx="2971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Más educación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914400" y="2286000"/>
            <a:ext cx="29718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La Reserva llega a escuelas, colegios, comunidades y familias sin ampliar visitación física.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4206240" y="1783080"/>
            <a:ext cx="329184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4206240" y="1783080"/>
            <a:ext cx="64008" cy="1188720"/>
          </a:xfrm>
          <a:prstGeom prst="rect">
            <a:avLst/>
          </a:prstGeom>
          <a:solidFill>
            <a:srgbClr val="48A23F"/>
          </a:solidFill>
          <a:ln w="12700">
            <a:solidFill>
              <a:srgbClr val="48A23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2"/>
          <p:cNvSpPr/>
          <p:nvPr/>
        </p:nvSpPr>
        <p:spPr>
          <a:xfrm>
            <a:off x="4407408" y="1947672"/>
            <a:ext cx="2971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Más ciencia visible</a:t>
            </a:r>
            <a:endParaRPr lang="en-US" sz="1450" dirty="0"/>
          </a:p>
        </p:txBody>
      </p:sp>
      <p:sp>
        <p:nvSpPr>
          <p:cNvPr id="17" name="Text 13"/>
          <p:cNvSpPr/>
          <p:nvPr/>
        </p:nvSpPr>
        <p:spPr>
          <a:xfrm>
            <a:off x="4407408" y="2286000"/>
            <a:ext cx="29718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Publicaciones, estudiantes, tesis, monitoreo pasivo y comunicación científica en lenguaje claro.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13232" y="3291840"/>
            <a:ext cx="329184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713232" y="3291840"/>
            <a:ext cx="64008" cy="1188720"/>
          </a:xfrm>
          <a:prstGeom prst="rect">
            <a:avLst/>
          </a:prstGeom>
          <a:solidFill>
            <a:srgbClr val="043D25"/>
          </a:solidFill>
          <a:ln w="12700">
            <a:solidFill>
              <a:srgbClr val="043D2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6"/>
          <p:cNvSpPr/>
          <p:nvPr/>
        </p:nvSpPr>
        <p:spPr>
          <a:xfrm>
            <a:off x="914400" y="3456432"/>
            <a:ext cx="2971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Más confianza</a:t>
            </a:r>
            <a:endParaRPr lang="en-US" sz="1450" dirty="0"/>
          </a:p>
        </p:txBody>
      </p:sp>
      <p:sp>
        <p:nvSpPr>
          <p:cNvPr id="21" name="Text 17"/>
          <p:cNvSpPr/>
          <p:nvPr/>
        </p:nvSpPr>
        <p:spPr>
          <a:xfrm>
            <a:off x="914400" y="3794760"/>
            <a:ext cx="29718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Gobernanza, privacidad, cero impacto, reportes y control institucional desde el diseño.</a:t>
            </a:r>
            <a:endParaRPr lang="en-US" sz="1050" dirty="0"/>
          </a:p>
        </p:txBody>
      </p:sp>
      <p:sp>
        <p:nvSpPr>
          <p:cNvPr id="22" name="Shape 18"/>
          <p:cNvSpPr/>
          <p:nvPr/>
        </p:nvSpPr>
        <p:spPr>
          <a:xfrm>
            <a:off x="4206240" y="3291840"/>
            <a:ext cx="329184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19"/>
          <p:cNvSpPr/>
          <p:nvPr/>
        </p:nvSpPr>
        <p:spPr>
          <a:xfrm>
            <a:off x="4206240" y="3291840"/>
            <a:ext cx="64008" cy="1188720"/>
          </a:xfrm>
          <a:prstGeom prst="rect">
            <a:avLst/>
          </a:prstGeom>
          <a:solidFill>
            <a:srgbClr val="94C83D"/>
          </a:solidFill>
          <a:ln w="12700">
            <a:solidFill>
              <a:srgbClr val="94C83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0"/>
          <p:cNvSpPr/>
          <p:nvPr/>
        </p:nvSpPr>
        <p:spPr>
          <a:xfrm>
            <a:off x="4407408" y="3456432"/>
            <a:ext cx="2971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Más apoyo responsable</a:t>
            </a:r>
            <a:endParaRPr lang="en-US" sz="1450" dirty="0"/>
          </a:p>
        </p:txBody>
      </p:sp>
      <p:sp>
        <p:nvSpPr>
          <p:cNvPr id="25" name="Text 21"/>
          <p:cNvSpPr/>
          <p:nvPr/>
        </p:nvSpPr>
        <p:spPr>
          <a:xfrm>
            <a:off x="4407408" y="3794760"/>
            <a:ext cx="29718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Patrocinadores pueden financiar tecnología y educación sin interferir en decisiones técnicas.</a:t>
            </a:r>
            <a:endParaRPr lang="en-US" sz="1050" dirty="0"/>
          </a:p>
        </p:txBody>
      </p:sp>
      <p:sp>
        <p:nvSpPr>
          <p:cNvPr id="26" name="Text 22"/>
          <p:cNvSpPr/>
          <p:nvPr/>
        </p:nvSpPr>
        <p:spPr>
          <a:xfrm>
            <a:off x="502920" y="6565392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280"/>
                </a:solidFill>
              </a:rPr>
              <a:t>ECOSYSTEMS · Propuesta de piloto responsable · 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176" y="73152"/>
            <a:ext cx="592823" cy="3108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148840" y="109728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43D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594360" y="685800"/>
            <a:ext cx="7040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43D25"/>
                </a:solidFill>
              </a:rPr>
              <a:t>El problema que resolvemos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621792" y="1170432"/>
            <a:ext cx="6492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6B7280"/>
                </a:solidFill>
              </a:rPr>
              <a:t>La sociedad necesita conectar con la naturaleza, pero la conservación no puede depender de más presión física.</a:t>
            </a:r>
            <a:endParaRPr lang="en-US" sz="1250" dirty="0"/>
          </a:p>
        </p:txBody>
      </p:sp>
      <p:pic>
        <p:nvPicPr>
          <p:cNvPr id="7" name="Image 1" descr="/mnt/data/ChatGPT Image 14 may 2026, 08_23_53 a.m..png"/>
          <p:cNvPicPr>
            <a:picLocks noChangeAspect="1"/>
          </p:cNvPicPr>
          <p:nvPr/>
        </p:nvPicPr>
        <p:blipFill>
          <a:blip r:embed="rId4"/>
          <a:srcRect l="23000" r="-53822"/>
          <a:stretch/>
        </p:blipFill>
        <p:spPr>
          <a:xfrm>
            <a:off x="658368" y="1600200"/>
            <a:ext cx="3063240" cy="4160520"/>
          </a:xfrm>
          <a:prstGeom prst="rect">
            <a:avLst/>
          </a:prstGeom>
        </p:spPr>
      </p:pic>
      <p:pic>
        <p:nvPicPr>
          <p:cNvPr id="8" name="Image 2" descr="/mnt/data/ChatGPT Image 14 may 2026, 08_38_11 a.m..png"/>
          <p:cNvPicPr>
            <a:picLocks noChangeAspect="1"/>
          </p:cNvPicPr>
          <p:nvPr/>
        </p:nvPicPr>
        <p:blipFill>
          <a:blip r:embed="rId5"/>
          <a:srcRect l="29282" r="29282"/>
          <a:stretch/>
        </p:blipFill>
        <p:spPr>
          <a:xfrm>
            <a:off x="3977640" y="1600200"/>
            <a:ext cx="3063240" cy="4160520"/>
          </a:xfrm>
          <a:prstGeom prst="rect">
            <a:avLst/>
          </a:prstGeom>
        </p:spPr>
      </p:pic>
      <p:pic>
        <p:nvPicPr>
          <p:cNvPr id="9" name="Image 3" descr="/mnt/data/ChatGPT Image 14 may 2026, 08_27_02 a.m..png"/>
          <p:cNvPicPr>
            <a:picLocks noChangeAspect="1"/>
          </p:cNvPicPr>
          <p:nvPr/>
        </p:nvPicPr>
        <p:blipFill>
          <a:blip r:embed="rId6"/>
          <a:srcRect l="15000" t="5000" r="-51484" b="5000"/>
          <a:stretch/>
        </p:blipFill>
        <p:spPr>
          <a:xfrm>
            <a:off x="7296912" y="1600200"/>
            <a:ext cx="4206240" cy="4160520"/>
          </a:xfrm>
          <a:prstGeom prst="rect">
            <a:avLst/>
          </a:prstGeom>
        </p:spPr>
      </p:pic>
      <p:sp>
        <p:nvSpPr>
          <p:cNvPr id="10" name="Shape 4"/>
          <p:cNvSpPr/>
          <p:nvPr/>
        </p:nvSpPr>
        <p:spPr>
          <a:xfrm>
            <a:off x="658368" y="4892040"/>
            <a:ext cx="10844784" cy="868680"/>
          </a:xfrm>
          <a:prstGeom prst="rect">
            <a:avLst/>
          </a:prstGeom>
          <a:solidFill>
            <a:srgbClr val="043D25">
              <a:alpha val="90000"/>
            </a:srgbClr>
          </a:solidFill>
          <a:ln w="12700">
            <a:solidFill>
              <a:srgbClr val="043D2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5"/>
          <p:cNvSpPr/>
          <p:nvPr/>
        </p:nvSpPr>
        <p:spPr>
          <a:xfrm>
            <a:off x="868680" y="5148072"/>
            <a:ext cx="10378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Riesgo central: comunicar biodiversidad sin exponer ubicaciones, especies sensibles, datos institucionales ni seguridad de los ecosistemas.</a:t>
            </a:r>
            <a:endParaRPr lang="en-US" sz="1600" dirty="0"/>
          </a:p>
        </p:txBody>
      </p:sp>
      <p:sp>
        <p:nvSpPr>
          <p:cNvPr id="12" name="Text 6"/>
          <p:cNvSpPr/>
          <p:nvPr/>
        </p:nvSpPr>
        <p:spPr>
          <a:xfrm>
            <a:off x="502920" y="6565392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280"/>
                </a:solidFill>
              </a:rPr>
              <a:t>ECOSYSTEMS · Propuesta de piloto responsable · 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176" y="73152"/>
            <a:ext cx="592823" cy="3108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148840" y="109728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43D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594360" y="685800"/>
            <a:ext cx="7040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43D25"/>
                </a:solidFill>
              </a:rPr>
              <a:t>La propuesta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621792" y="1170432"/>
            <a:ext cx="6492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6B7280"/>
                </a:solidFill>
              </a:rPr>
              <a:t>Un piloto de 60 a 90 días: pequeño, controlado, medible y reversible.</a:t>
            </a:r>
            <a:endParaRPr lang="en-US" sz="1250" dirty="0"/>
          </a:p>
        </p:txBody>
      </p:sp>
      <p:pic>
        <p:nvPicPr>
          <p:cNvPr id="7" name="Image 1" descr="/mnt/data/ChatGPT Image 14 may 2026, 08_29_00 a.m..png"/>
          <p:cNvPicPr>
            <a:picLocks noChangeAspect="1"/>
          </p:cNvPicPr>
          <p:nvPr/>
        </p:nvPicPr>
        <p:blipFill>
          <a:blip r:embed="rId4"/>
          <a:srcRect t="35008" b="35008"/>
          <a:stretch/>
        </p:blipFill>
        <p:spPr>
          <a:xfrm>
            <a:off x="0" y="1417320"/>
            <a:ext cx="12191695" cy="20574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0" y="1417320"/>
            <a:ext cx="12191695" cy="2057400"/>
          </a:xfrm>
          <a:prstGeom prst="rect">
            <a:avLst/>
          </a:prstGeom>
          <a:solidFill>
            <a:srgbClr val="000000">
              <a:alpha val="5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640080" y="2029968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FFFFFF"/>
                </a:solidFill>
              </a:rPr>
              <a:t>No pedimos una autorización abierta. Proponemos construir juntos un modelo responsable.</a:t>
            </a:r>
            <a:endParaRPr lang="en-US" sz="2300" dirty="0"/>
          </a:p>
        </p:txBody>
      </p:sp>
      <p:sp>
        <p:nvSpPr>
          <p:cNvPr id="10" name="Shape 6"/>
          <p:cNvSpPr/>
          <p:nvPr/>
        </p:nvSpPr>
        <p:spPr>
          <a:xfrm>
            <a:off x="868680" y="3886200"/>
            <a:ext cx="384048" cy="384048"/>
          </a:xfrm>
          <a:prstGeom prst="ellipse">
            <a:avLst/>
          </a:prstGeom>
          <a:solidFill>
            <a:srgbClr val="1F7A3A"/>
          </a:solidFill>
          <a:ln w="12700">
            <a:solidFill>
              <a:srgbClr val="1F7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/>
          <p:nvPr/>
        </p:nvSpPr>
        <p:spPr>
          <a:xfrm>
            <a:off x="868680" y="3968496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</a:t>
            </a:r>
            <a:endParaRPr lang="en-US" sz="1100" dirty="0"/>
          </a:p>
        </p:txBody>
      </p:sp>
      <p:sp>
        <p:nvSpPr>
          <p:cNvPr id="12" name="Text 8"/>
          <p:cNvSpPr/>
          <p:nvPr/>
        </p:nvSpPr>
        <p:spPr>
          <a:xfrm>
            <a:off x="1371600" y="3913632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30" b="1" dirty="0">
                <a:solidFill>
                  <a:srgbClr val="043D25"/>
                </a:solidFill>
              </a:rPr>
              <a:t>Diseño técnico conjunto</a:t>
            </a:r>
            <a:endParaRPr lang="en-US" sz="1130" dirty="0"/>
          </a:p>
        </p:txBody>
      </p:sp>
      <p:sp>
        <p:nvSpPr>
          <p:cNvPr id="13" name="Shape 9"/>
          <p:cNvSpPr/>
          <p:nvPr/>
        </p:nvSpPr>
        <p:spPr>
          <a:xfrm>
            <a:off x="3127248" y="3886200"/>
            <a:ext cx="384048" cy="384048"/>
          </a:xfrm>
          <a:prstGeom prst="ellipse">
            <a:avLst/>
          </a:prstGeom>
          <a:solidFill>
            <a:srgbClr val="1F7A3A"/>
          </a:solidFill>
          <a:ln w="12700">
            <a:solidFill>
              <a:srgbClr val="1F7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/>
          <p:nvPr/>
        </p:nvSpPr>
        <p:spPr>
          <a:xfrm>
            <a:off x="3127248" y="3968496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2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3630168" y="3913632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30" b="1" dirty="0">
                <a:solidFill>
                  <a:srgbClr val="043D25"/>
                </a:solidFill>
              </a:rPr>
              <a:t>Ubicaciones autorizadas</a:t>
            </a:r>
            <a:endParaRPr lang="en-US" sz="1130" dirty="0"/>
          </a:p>
        </p:txBody>
      </p:sp>
      <p:sp>
        <p:nvSpPr>
          <p:cNvPr id="16" name="Shape 12"/>
          <p:cNvSpPr/>
          <p:nvPr/>
        </p:nvSpPr>
        <p:spPr>
          <a:xfrm>
            <a:off x="5385816" y="3886200"/>
            <a:ext cx="384048" cy="384048"/>
          </a:xfrm>
          <a:prstGeom prst="ellipse">
            <a:avLst/>
          </a:prstGeom>
          <a:solidFill>
            <a:srgbClr val="1F7A3A"/>
          </a:solidFill>
          <a:ln w="12700">
            <a:solidFill>
              <a:srgbClr val="1F7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3"/>
          <p:cNvSpPr/>
          <p:nvPr/>
        </p:nvSpPr>
        <p:spPr>
          <a:xfrm>
            <a:off x="5385816" y="3968496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3</a:t>
            </a:r>
            <a:endParaRPr lang="en-US" sz="1100" dirty="0"/>
          </a:p>
        </p:txBody>
      </p:sp>
      <p:sp>
        <p:nvSpPr>
          <p:cNvPr id="18" name="Text 14"/>
          <p:cNvSpPr/>
          <p:nvPr/>
        </p:nvSpPr>
        <p:spPr>
          <a:xfrm>
            <a:off x="5888736" y="3913632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30" b="1" dirty="0">
                <a:solidFill>
                  <a:srgbClr val="043D25"/>
                </a:solidFill>
              </a:rPr>
              <a:t>Registro gratuito y reglas</a:t>
            </a:r>
            <a:endParaRPr lang="en-US" sz="1130" dirty="0"/>
          </a:p>
        </p:txBody>
      </p:sp>
      <p:sp>
        <p:nvSpPr>
          <p:cNvPr id="19" name="Shape 15"/>
          <p:cNvSpPr/>
          <p:nvPr/>
        </p:nvSpPr>
        <p:spPr>
          <a:xfrm>
            <a:off x="7644384" y="3886200"/>
            <a:ext cx="384048" cy="384048"/>
          </a:xfrm>
          <a:prstGeom prst="ellipse">
            <a:avLst/>
          </a:prstGeom>
          <a:solidFill>
            <a:srgbClr val="1F7A3A"/>
          </a:solidFill>
          <a:ln w="12700">
            <a:solidFill>
              <a:srgbClr val="1F7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6"/>
          <p:cNvSpPr/>
          <p:nvPr/>
        </p:nvSpPr>
        <p:spPr>
          <a:xfrm>
            <a:off x="7644384" y="3968496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4</a:t>
            </a:r>
            <a:endParaRPr lang="en-US" sz="1100" dirty="0"/>
          </a:p>
        </p:txBody>
      </p:sp>
      <p:sp>
        <p:nvSpPr>
          <p:cNvPr id="21" name="Text 17"/>
          <p:cNvSpPr/>
          <p:nvPr/>
        </p:nvSpPr>
        <p:spPr>
          <a:xfrm>
            <a:off x="8147304" y="3913632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30" b="1" dirty="0">
                <a:solidFill>
                  <a:srgbClr val="043D25"/>
                </a:solidFill>
              </a:rPr>
              <a:t>Transmisión controlada</a:t>
            </a:r>
            <a:endParaRPr lang="en-US" sz="1130" dirty="0"/>
          </a:p>
        </p:txBody>
      </p:sp>
      <p:sp>
        <p:nvSpPr>
          <p:cNvPr id="22" name="Shape 18"/>
          <p:cNvSpPr/>
          <p:nvPr/>
        </p:nvSpPr>
        <p:spPr>
          <a:xfrm>
            <a:off x="9902952" y="3886200"/>
            <a:ext cx="384048" cy="384048"/>
          </a:xfrm>
          <a:prstGeom prst="ellipse">
            <a:avLst/>
          </a:prstGeom>
          <a:solidFill>
            <a:srgbClr val="1F7A3A"/>
          </a:solidFill>
          <a:ln w="12700">
            <a:solidFill>
              <a:srgbClr val="1F7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9"/>
          <p:cNvSpPr/>
          <p:nvPr/>
        </p:nvSpPr>
        <p:spPr>
          <a:xfrm>
            <a:off x="9902952" y="3968496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5</a:t>
            </a:r>
            <a:endParaRPr lang="en-US" sz="1100" dirty="0"/>
          </a:p>
        </p:txBody>
      </p:sp>
      <p:sp>
        <p:nvSpPr>
          <p:cNvPr id="24" name="Text 20"/>
          <p:cNvSpPr/>
          <p:nvPr/>
        </p:nvSpPr>
        <p:spPr>
          <a:xfrm>
            <a:off x="10405872" y="3913632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30" b="1" dirty="0">
                <a:solidFill>
                  <a:srgbClr val="043D25"/>
                </a:solidFill>
              </a:rPr>
              <a:t>Reporte y evaluación</a:t>
            </a:r>
            <a:endParaRPr lang="en-US" sz="1130" dirty="0"/>
          </a:p>
        </p:txBody>
      </p:sp>
      <p:sp>
        <p:nvSpPr>
          <p:cNvPr id="25" name="Text 21"/>
          <p:cNvSpPr/>
          <p:nvPr/>
        </p:nvSpPr>
        <p:spPr>
          <a:xfrm>
            <a:off x="914400" y="5166360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43D25"/>
                </a:solidFill>
              </a:rPr>
              <a:t>Escalamiento solo si UCR/SINAC/RBAMB aprueban resultados, protocolos y límites.</a:t>
            </a:r>
            <a:endParaRPr lang="en-US" sz="1700" dirty="0"/>
          </a:p>
        </p:txBody>
      </p:sp>
      <p:sp>
        <p:nvSpPr>
          <p:cNvPr id="26" name="Text 22"/>
          <p:cNvSpPr/>
          <p:nvPr/>
        </p:nvSpPr>
        <p:spPr>
          <a:xfrm>
            <a:off x="502920" y="6565392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280"/>
                </a:solidFill>
              </a:rPr>
              <a:t>ECOSYSTEMS · Propuesta de piloto responsable · 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176" y="73152"/>
            <a:ext cx="592823" cy="3108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148840" y="109728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43D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594360" y="685800"/>
            <a:ext cx="7040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43D25"/>
                </a:solidFill>
              </a:rPr>
              <a:t>Lo que gana la UCR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621792" y="1170432"/>
            <a:ext cx="6492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6B7280"/>
                </a:solidFill>
              </a:rPr>
              <a:t>Docencia, investigación, acción social, estudiantes, publicaciones y liderazgo académico.</a:t>
            </a:r>
            <a:endParaRPr lang="en-US" sz="1250" dirty="0"/>
          </a:p>
        </p:txBody>
      </p:sp>
      <p:pic>
        <p:nvPicPr>
          <p:cNvPr id="7" name="Image 1" descr="/mnt/data/ChatGPT Image 14 may 2026, 08_20_28 a.m..png"/>
          <p:cNvPicPr>
            <a:picLocks noChangeAspect="1"/>
          </p:cNvPicPr>
          <p:nvPr/>
        </p:nvPicPr>
        <p:blipFill>
          <a:blip r:embed="rId4"/>
          <a:srcRect l="18000" r="-36571"/>
          <a:stretch/>
        </p:blipFill>
        <p:spPr>
          <a:xfrm>
            <a:off x="658368" y="1371600"/>
            <a:ext cx="3794760" cy="48006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4800600" y="1417320"/>
            <a:ext cx="6217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5"/>
          <p:cNvSpPr/>
          <p:nvPr/>
        </p:nvSpPr>
        <p:spPr>
          <a:xfrm>
            <a:off x="4800600" y="1417320"/>
            <a:ext cx="64008" cy="868680"/>
          </a:xfrm>
          <a:prstGeom prst="rect">
            <a:avLst/>
          </a:prstGeom>
          <a:solidFill>
            <a:srgbClr val="043D25"/>
          </a:solidFill>
          <a:ln w="12700">
            <a:solidFill>
              <a:srgbClr val="043D2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/>
          <p:nvPr/>
        </p:nvSpPr>
        <p:spPr>
          <a:xfrm>
            <a:off x="5001768" y="1581912"/>
            <a:ext cx="5897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Docencia</a:t>
            </a:r>
            <a:endParaRPr lang="en-US" sz="1450" dirty="0"/>
          </a:p>
        </p:txBody>
      </p:sp>
      <p:sp>
        <p:nvSpPr>
          <p:cNvPr id="11" name="Text 7"/>
          <p:cNvSpPr/>
          <p:nvPr/>
        </p:nvSpPr>
        <p:spPr>
          <a:xfrm>
            <a:off x="5001768" y="1920240"/>
            <a:ext cx="589788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Aula viva para clases, laboratorios, materiales docentes y cursos.</a:t>
            </a:r>
            <a:endParaRPr lang="en-US" sz="1050" dirty="0"/>
          </a:p>
        </p:txBody>
      </p:sp>
      <p:sp>
        <p:nvSpPr>
          <p:cNvPr id="12" name="Shape 8"/>
          <p:cNvSpPr/>
          <p:nvPr/>
        </p:nvSpPr>
        <p:spPr>
          <a:xfrm>
            <a:off x="4800600" y="2560320"/>
            <a:ext cx="6217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4800600" y="2560320"/>
            <a:ext cx="64008" cy="868680"/>
          </a:xfrm>
          <a:prstGeom prst="rect">
            <a:avLst/>
          </a:prstGeom>
          <a:solidFill>
            <a:srgbClr val="48A23F"/>
          </a:solidFill>
          <a:ln w="12700">
            <a:solidFill>
              <a:srgbClr val="48A23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/>
          <p:nvPr/>
        </p:nvSpPr>
        <p:spPr>
          <a:xfrm>
            <a:off x="5001768" y="2724912"/>
            <a:ext cx="5897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Investigación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5001768" y="3063240"/>
            <a:ext cx="589788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Datos agregados, publicaciones, tesis, análisis y comunicación científica.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4800600" y="3703320"/>
            <a:ext cx="6217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4800600" y="3703320"/>
            <a:ext cx="64008" cy="868680"/>
          </a:xfrm>
          <a:prstGeom prst="rect">
            <a:avLst/>
          </a:prstGeom>
          <a:solidFill>
            <a:srgbClr val="043D25"/>
          </a:solidFill>
          <a:ln w="12700">
            <a:solidFill>
              <a:srgbClr val="043D2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4"/>
          <p:cNvSpPr/>
          <p:nvPr/>
        </p:nvSpPr>
        <p:spPr>
          <a:xfrm>
            <a:off x="5001768" y="3867912"/>
            <a:ext cx="5897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Acción social</a:t>
            </a:r>
            <a:endParaRPr lang="en-US" sz="1450" dirty="0"/>
          </a:p>
        </p:txBody>
      </p:sp>
      <p:sp>
        <p:nvSpPr>
          <p:cNvPr id="19" name="Text 15"/>
          <p:cNvSpPr/>
          <p:nvPr/>
        </p:nvSpPr>
        <p:spPr>
          <a:xfrm>
            <a:off x="5001768" y="4206240"/>
            <a:ext cx="589788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La Reserva llega a comunidades que no pueden visitarla físicamente.</a:t>
            </a:r>
            <a:endParaRPr lang="en-US" sz="1050" dirty="0"/>
          </a:p>
        </p:txBody>
      </p:sp>
      <p:sp>
        <p:nvSpPr>
          <p:cNvPr id="20" name="Shape 16"/>
          <p:cNvSpPr/>
          <p:nvPr/>
        </p:nvSpPr>
        <p:spPr>
          <a:xfrm>
            <a:off x="4800600" y="4846320"/>
            <a:ext cx="6217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7"/>
          <p:cNvSpPr/>
          <p:nvPr/>
        </p:nvSpPr>
        <p:spPr>
          <a:xfrm>
            <a:off x="4800600" y="4846320"/>
            <a:ext cx="64008" cy="868680"/>
          </a:xfrm>
          <a:prstGeom prst="rect">
            <a:avLst/>
          </a:prstGeom>
          <a:solidFill>
            <a:srgbClr val="48A23F"/>
          </a:solidFill>
          <a:ln w="12700">
            <a:solidFill>
              <a:srgbClr val="48A23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8"/>
          <p:cNvSpPr/>
          <p:nvPr/>
        </p:nvSpPr>
        <p:spPr>
          <a:xfrm>
            <a:off x="5001768" y="5010912"/>
            <a:ext cx="5897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Prestigio</a:t>
            </a:r>
            <a:endParaRPr lang="en-US" sz="1450" dirty="0"/>
          </a:p>
        </p:txBody>
      </p:sp>
      <p:sp>
        <p:nvSpPr>
          <p:cNvPr id="23" name="Text 19"/>
          <p:cNvSpPr/>
          <p:nvPr/>
        </p:nvSpPr>
        <p:spPr>
          <a:xfrm>
            <a:off x="5001768" y="5349240"/>
            <a:ext cx="589788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La UCR lidera un estándar responsable de conservación digital.</a:t>
            </a:r>
            <a:endParaRPr lang="en-US" sz="1050" dirty="0"/>
          </a:p>
        </p:txBody>
      </p:sp>
      <p:sp>
        <p:nvSpPr>
          <p:cNvPr id="24" name="Text 20"/>
          <p:cNvSpPr/>
          <p:nvPr/>
        </p:nvSpPr>
        <p:spPr>
          <a:xfrm>
            <a:off x="502920" y="6565392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280"/>
                </a:solidFill>
              </a:rPr>
              <a:t>ECOSYSTEMS · Propuesta de piloto responsable · 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176" y="73152"/>
            <a:ext cx="592823" cy="3108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148840" y="109728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43D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594360" y="685800"/>
            <a:ext cx="7040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43D25"/>
                </a:solidFill>
              </a:rPr>
              <a:t>Lo que gana SINAC / MINAE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621792" y="1170432"/>
            <a:ext cx="6492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6B7280"/>
                </a:solidFill>
              </a:rPr>
              <a:t>Educación ambiental masiva, comunicación responsable y apoyo tecnológico sin perder control.</a:t>
            </a:r>
            <a:endParaRPr lang="en-US" sz="1250" dirty="0"/>
          </a:p>
        </p:txBody>
      </p:sp>
      <p:pic>
        <p:nvPicPr>
          <p:cNvPr id="7" name="Image 1" descr="/mnt/data/ChatGPT Image 14 may 2026, 08_27_02 a.m..png"/>
          <p:cNvPicPr>
            <a:picLocks noChangeAspect="1"/>
          </p:cNvPicPr>
          <p:nvPr/>
        </p:nvPicPr>
        <p:blipFill>
          <a:blip r:embed="rId4"/>
          <a:srcRect l="20000" r="-34706"/>
          <a:stretch/>
        </p:blipFill>
        <p:spPr>
          <a:xfrm>
            <a:off x="7818120" y="1325880"/>
            <a:ext cx="3566160" cy="466344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85800" y="1417320"/>
            <a:ext cx="65379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5"/>
          <p:cNvSpPr/>
          <p:nvPr/>
        </p:nvSpPr>
        <p:spPr>
          <a:xfrm>
            <a:off x="685800" y="1417320"/>
            <a:ext cx="64008" cy="868680"/>
          </a:xfrm>
          <a:prstGeom prst="rect">
            <a:avLst/>
          </a:prstGeom>
          <a:solidFill>
            <a:srgbClr val="043D25"/>
          </a:solidFill>
          <a:ln w="12700">
            <a:solidFill>
              <a:srgbClr val="043D2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/>
          <p:nvPr/>
        </p:nvSpPr>
        <p:spPr>
          <a:xfrm>
            <a:off x="886968" y="1581912"/>
            <a:ext cx="6217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Menos presión física</a:t>
            </a:r>
            <a:endParaRPr lang="en-US" sz="1450" dirty="0"/>
          </a:p>
        </p:txBody>
      </p:sp>
      <p:sp>
        <p:nvSpPr>
          <p:cNvPr id="11" name="Text 7"/>
          <p:cNvSpPr/>
          <p:nvPr/>
        </p:nvSpPr>
        <p:spPr>
          <a:xfrm>
            <a:off x="886968" y="1920240"/>
            <a:ext cx="621792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La ciudadanía conoce más sin aumentar visitas ni abrir zonas sensibles.</a:t>
            </a:r>
            <a:endParaRPr lang="en-US" sz="1050" dirty="0"/>
          </a:p>
        </p:txBody>
      </p:sp>
      <p:sp>
        <p:nvSpPr>
          <p:cNvPr id="12" name="Shape 8"/>
          <p:cNvSpPr/>
          <p:nvPr/>
        </p:nvSpPr>
        <p:spPr>
          <a:xfrm>
            <a:off x="685800" y="2560320"/>
            <a:ext cx="65379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685800" y="2560320"/>
            <a:ext cx="64008" cy="868680"/>
          </a:xfrm>
          <a:prstGeom prst="rect">
            <a:avLst/>
          </a:prstGeom>
          <a:solidFill>
            <a:srgbClr val="48A23F"/>
          </a:solidFill>
          <a:ln w="12700">
            <a:solidFill>
              <a:srgbClr val="48A23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/>
          <p:nvPr/>
        </p:nvSpPr>
        <p:spPr>
          <a:xfrm>
            <a:off x="886968" y="2724912"/>
            <a:ext cx="6217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Sensibilización pública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886968" y="3063240"/>
            <a:ext cx="621792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La gente protege mejor lo que entiende, observa y valora.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85800" y="3703320"/>
            <a:ext cx="65379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685800" y="3703320"/>
            <a:ext cx="64008" cy="868680"/>
          </a:xfrm>
          <a:prstGeom prst="rect">
            <a:avLst/>
          </a:prstGeom>
          <a:solidFill>
            <a:srgbClr val="043D25"/>
          </a:solidFill>
          <a:ln w="12700">
            <a:solidFill>
              <a:srgbClr val="043D2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4"/>
          <p:cNvSpPr/>
          <p:nvPr/>
        </p:nvSpPr>
        <p:spPr>
          <a:xfrm>
            <a:off x="886968" y="3867912"/>
            <a:ext cx="6217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Monitoreo pasivo</a:t>
            </a:r>
            <a:endParaRPr lang="en-US" sz="1450" dirty="0"/>
          </a:p>
        </p:txBody>
      </p:sp>
      <p:sp>
        <p:nvSpPr>
          <p:cNvPr id="19" name="Text 15"/>
          <p:cNvSpPr/>
          <p:nvPr/>
        </p:nvSpPr>
        <p:spPr>
          <a:xfrm>
            <a:off x="886968" y="4206240"/>
            <a:ext cx="621792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Reportes de incidentes, observaciones autorizadas y métricas agregadas.</a:t>
            </a:r>
            <a:endParaRPr lang="en-US" sz="1050" dirty="0"/>
          </a:p>
        </p:txBody>
      </p:sp>
      <p:sp>
        <p:nvSpPr>
          <p:cNvPr id="20" name="Shape 16"/>
          <p:cNvSpPr/>
          <p:nvPr/>
        </p:nvSpPr>
        <p:spPr>
          <a:xfrm>
            <a:off x="685800" y="4846320"/>
            <a:ext cx="65379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7"/>
          <p:cNvSpPr/>
          <p:nvPr/>
        </p:nvSpPr>
        <p:spPr>
          <a:xfrm>
            <a:off x="685800" y="4846320"/>
            <a:ext cx="64008" cy="868680"/>
          </a:xfrm>
          <a:prstGeom prst="rect">
            <a:avLst/>
          </a:prstGeom>
          <a:solidFill>
            <a:srgbClr val="48A23F"/>
          </a:solidFill>
          <a:ln w="12700">
            <a:solidFill>
              <a:srgbClr val="48A23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8"/>
          <p:cNvSpPr/>
          <p:nvPr/>
        </p:nvSpPr>
        <p:spPr>
          <a:xfrm>
            <a:off x="886968" y="5010912"/>
            <a:ext cx="6217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Control institucional</a:t>
            </a:r>
            <a:endParaRPr lang="en-US" sz="1450" dirty="0"/>
          </a:p>
        </p:txBody>
      </p:sp>
      <p:sp>
        <p:nvSpPr>
          <p:cNvPr id="23" name="Text 19"/>
          <p:cNvSpPr/>
          <p:nvPr/>
        </p:nvSpPr>
        <p:spPr>
          <a:xfrm>
            <a:off x="886968" y="5349240"/>
            <a:ext cx="621792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Protocolos, pausas, revisión de contenidos y retiro de equipos si se solicita.</a:t>
            </a:r>
            <a:endParaRPr lang="en-US" sz="1050" dirty="0"/>
          </a:p>
        </p:txBody>
      </p:sp>
      <p:sp>
        <p:nvSpPr>
          <p:cNvPr id="24" name="Text 20"/>
          <p:cNvSpPr/>
          <p:nvPr/>
        </p:nvSpPr>
        <p:spPr>
          <a:xfrm>
            <a:off x="502920" y="6565392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280"/>
                </a:solidFill>
              </a:rPr>
              <a:t>ECOSYSTEMS · Propuesta de piloto responsable · 6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176" y="73152"/>
            <a:ext cx="592823" cy="3108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148840" y="109728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43D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594360" y="685800"/>
            <a:ext cx="7040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43D25"/>
                </a:solidFill>
              </a:rPr>
              <a:t>Gobernanza: el control queda claro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621792" y="1170432"/>
            <a:ext cx="6492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6B7280"/>
                </a:solidFill>
              </a:rPr>
              <a:t>ECOSYSTEMS no decide unilateralmente ubicaciones, contenidos, marca ni escalamiento.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3520440" y="1874520"/>
            <a:ext cx="137160" cy="0"/>
          </a:xfrm>
          <a:prstGeom prst="line">
            <a:avLst/>
          </a:prstGeom>
          <a:noFill/>
          <a:ln w="25400">
            <a:solidFill>
              <a:srgbClr val="1F7A3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5943600" y="1874520"/>
            <a:ext cx="228600" cy="0"/>
          </a:xfrm>
          <a:prstGeom prst="line">
            <a:avLst/>
          </a:prstGeom>
          <a:noFill/>
          <a:ln w="25400">
            <a:solidFill>
              <a:srgbClr val="1F7A3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8001000" y="1874520"/>
            <a:ext cx="182880" cy="0"/>
          </a:xfrm>
          <a:prstGeom prst="line">
            <a:avLst/>
          </a:prstGeom>
          <a:noFill/>
          <a:ln w="25400">
            <a:solidFill>
              <a:srgbClr val="1F7A3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9875520" y="1874520"/>
            <a:ext cx="137160" cy="0"/>
          </a:xfrm>
          <a:prstGeom prst="line">
            <a:avLst/>
          </a:prstGeom>
          <a:noFill/>
          <a:ln w="25400">
            <a:solidFill>
              <a:srgbClr val="1F7A3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777240" y="1508760"/>
            <a:ext cx="2743200" cy="731520"/>
          </a:xfrm>
          <a:prstGeom prst="roundRect">
            <a:avLst>
              <a:gd name="adj" fmla="val 7500"/>
            </a:avLst>
          </a:prstGeom>
          <a:solidFill>
            <a:srgbClr val="043D25"/>
          </a:solidFill>
          <a:ln w="12700">
            <a:solidFill>
              <a:srgbClr val="043D2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68680" y="1728216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UCR / SINAC / ECOSYSTEMS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3657600" y="1508760"/>
            <a:ext cx="2286000" cy="731520"/>
          </a:xfrm>
          <a:prstGeom prst="roundRect">
            <a:avLst>
              <a:gd name="adj" fmla="val 7500"/>
            </a:avLst>
          </a:prstGeom>
          <a:solidFill>
            <a:srgbClr val="F6FAF3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3749040" y="1728216"/>
            <a:ext cx="2103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43D25"/>
                </a:solidFill>
              </a:rPr>
              <a:t>Comité de seguimiento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6172200" y="1508760"/>
            <a:ext cx="1828800" cy="731520"/>
          </a:xfrm>
          <a:prstGeom prst="roundRect">
            <a:avLst>
              <a:gd name="adj" fmla="val 7500"/>
            </a:avLst>
          </a:prstGeom>
          <a:solidFill>
            <a:srgbClr val="F6FAF3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6263640" y="1728216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43D25"/>
                </a:solidFill>
              </a:rPr>
              <a:t>Mesa técnica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8183880" y="1508760"/>
            <a:ext cx="1691640" cy="731520"/>
          </a:xfrm>
          <a:prstGeom prst="roundRect">
            <a:avLst>
              <a:gd name="adj" fmla="val 7500"/>
            </a:avLst>
          </a:prstGeom>
          <a:solidFill>
            <a:srgbClr val="F6FAF3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8275320" y="1728216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43D25"/>
                </a:solidFill>
              </a:rPr>
              <a:t>Protocolos</a:t>
            </a:r>
            <a:endParaRPr lang="en-US" sz="1050" dirty="0"/>
          </a:p>
        </p:txBody>
      </p:sp>
      <p:sp>
        <p:nvSpPr>
          <p:cNvPr id="19" name="Shape 16"/>
          <p:cNvSpPr/>
          <p:nvPr/>
        </p:nvSpPr>
        <p:spPr>
          <a:xfrm>
            <a:off x="10012680" y="1508760"/>
            <a:ext cx="1417320" cy="731520"/>
          </a:xfrm>
          <a:prstGeom prst="roundRect">
            <a:avLst>
              <a:gd name="adj" fmla="val 7500"/>
            </a:avLst>
          </a:prstGeom>
          <a:solidFill>
            <a:srgbClr val="F6FAF3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10104120" y="1728216"/>
            <a:ext cx="1234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43D25"/>
                </a:solidFill>
              </a:rPr>
              <a:t>Reporte y evaluación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822960" y="3063240"/>
            <a:ext cx="310896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9"/>
          <p:cNvSpPr/>
          <p:nvPr/>
        </p:nvSpPr>
        <p:spPr>
          <a:xfrm>
            <a:off x="822960" y="3063240"/>
            <a:ext cx="64008" cy="1325880"/>
          </a:xfrm>
          <a:prstGeom prst="rect">
            <a:avLst/>
          </a:prstGeom>
          <a:solidFill>
            <a:srgbClr val="043D25"/>
          </a:solidFill>
          <a:ln w="12700">
            <a:solidFill>
              <a:srgbClr val="043D2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1024128" y="3227832"/>
            <a:ext cx="2788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Aprobación previa</a:t>
            </a:r>
            <a:endParaRPr lang="en-US" sz="1450" dirty="0"/>
          </a:p>
        </p:txBody>
      </p:sp>
      <p:sp>
        <p:nvSpPr>
          <p:cNvPr id="24" name="Text 21"/>
          <p:cNvSpPr/>
          <p:nvPr/>
        </p:nvSpPr>
        <p:spPr>
          <a:xfrm>
            <a:off x="1024128" y="3566160"/>
            <a:ext cx="278892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Cámaras, equipos, antenas, paneles, ubicaciones y protocolos solo con autorización.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4297680" y="3063240"/>
            <a:ext cx="310896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3"/>
          <p:cNvSpPr/>
          <p:nvPr/>
        </p:nvSpPr>
        <p:spPr>
          <a:xfrm>
            <a:off x="4297680" y="3063240"/>
            <a:ext cx="64008" cy="1325880"/>
          </a:xfrm>
          <a:prstGeom prst="rect">
            <a:avLst/>
          </a:prstGeom>
          <a:solidFill>
            <a:srgbClr val="1F7A3A"/>
          </a:solidFill>
          <a:ln w="12700">
            <a:solidFill>
              <a:srgbClr val="1F7A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4498848" y="3227832"/>
            <a:ext cx="2788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Protección de datos</a:t>
            </a:r>
            <a:endParaRPr lang="en-US" sz="1450" dirty="0"/>
          </a:p>
        </p:txBody>
      </p:sp>
      <p:sp>
        <p:nvSpPr>
          <p:cNvPr id="28" name="Text 25"/>
          <p:cNvSpPr/>
          <p:nvPr/>
        </p:nvSpPr>
        <p:spPr>
          <a:xfrm>
            <a:off x="4498848" y="3566160"/>
            <a:ext cx="278892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Registro mínimo, métricas agregadas y no divulgación de coordenadas o sitios sensibles.</a:t>
            </a:r>
            <a:endParaRPr lang="en-US" sz="1050" dirty="0"/>
          </a:p>
        </p:txBody>
      </p:sp>
      <p:sp>
        <p:nvSpPr>
          <p:cNvPr id="29" name="Shape 26"/>
          <p:cNvSpPr/>
          <p:nvPr/>
        </p:nvSpPr>
        <p:spPr>
          <a:xfrm>
            <a:off x="7772400" y="3063240"/>
            <a:ext cx="310896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7"/>
          <p:cNvSpPr/>
          <p:nvPr/>
        </p:nvSpPr>
        <p:spPr>
          <a:xfrm>
            <a:off x="7772400" y="3063240"/>
            <a:ext cx="64008" cy="1325880"/>
          </a:xfrm>
          <a:prstGeom prst="rect">
            <a:avLst/>
          </a:prstGeom>
          <a:solidFill>
            <a:srgbClr val="48A23F"/>
          </a:solidFill>
          <a:ln w="12700">
            <a:solidFill>
              <a:srgbClr val="48A23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/>
          <p:nvPr/>
        </p:nvSpPr>
        <p:spPr>
          <a:xfrm>
            <a:off x="7973568" y="3227832"/>
            <a:ext cx="2788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Pausa responsable</a:t>
            </a:r>
            <a:endParaRPr lang="en-US" sz="1450" dirty="0"/>
          </a:p>
        </p:txBody>
      </p:sp>
      <p:sp>
        <p:nvSpPr>
          <p:cNvPr id="32" name="Text 29"/>
          <p:cNvSpPr/>
          <p:nvPr/>
        </p:nvSpPr>
        <p:spPr>
          <a:xfrm>
            <a:off x="7973568" y="3566160"/>
            <a:ext cx="278892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La transmisión puede pausarse, diferirse, desenfocarse, privatizarse o suspenderse.</a:t>
            </a:r>
            <a:endParaRPr lang="en-US" sz="1050" dirty="0"/>
          </a:p>
        </p:txBody>
      </p:sp>
      <p:sp>
        <p:nvSpPr>
          <p:cNvPr id="33" name="Text 30"/>
          <p:cNvSpPr/>
          <p:nvPr/>
        </p:nvSpPr>
        <p:spPr>
          <a:xfrm>
            <a:off x="1005840" y="5257800"/>
            <a:ext cx="10149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43D25"/>
                </a:solidFill>
              </a:rPr>
              <a:t>El principio de diseño: la tecnología se adapta a la conservación, no la conservación a la tecnología.</a:t>
            </a:r>
            <a:endParaRPr lang="en-US" sz="1650" dirty="0"/>
          </a:p>
        </p:txBody>
      </p:sp>
      <p:sp>
        <p:nvSpPr>
          <p:cNvPr id="34" name="Text 31"/>
          <p:cNvSpPr/>
          <p:nvPr/>
        </p:nvSpPr>
        <p:spPr>
          <a:xfrm>
            <a:off x="502920" y="6565392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280"/>
                </a:solidFill>
              </a:rPr>
              <a:t>ECOSYSTEMS · Propuesta de piloto responsable · 7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176" y="73152"/>
            <a:ext cx="592823" cy="3108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148840" y="109728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43D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594360" y="685800"/>
            <a:ext cx="7040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43D25"/>
                </a:solidFill>
              </a:rPr>
              <a:t>Cero impacto como promesa operativa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621792" y="1170432"/>
            <a:ext cx="6492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6B7280"/>
                </a:solidFill>
              </a:rPr>
              <a:t>El piloto debe ser tan prudente que pueda revisarlo cualquier institución pública, reserva o universidad.</a:t>
            </a:r>
            <a:endParaRPr lang="en-US" sz="1250" dirty="0"/>
          </a:p>
        </p:txBody>
      </p:sp>
      <p:pic>
        <p:nvPicPr>
          <p:cNvPr id="7" name="Image 1" descr="/mnt/data/ChatGPT Image 14 may 2026, 08_31_03 a.m..png"/>
          <p:cNvPicPr>
            <a:picLocks noChangeAspect="1"/>
          </p:cNvPicPr>
          <p:nvPr/>
        </p:nvPicPr>
        <p:blipFill>
          <a:blip r:embed="rId4"/>
          <a:srcRect t="22133" b="22133"/>
          <a:stretch/>
        </p:blipFill>
        <p:spPr>
          <a:xfrm>
            <a:off x="640080" y="1325880"/>
            <a:ext cx="4709160" cy="466344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806440" y="1481328"/>
            <a:ext cx="228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7A3A"/>
                </a:solidFill>
              </a:rPr>
              <a:t>✓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6126480" y="1463040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No alterar fauna ni flora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5806440" y="2139696"/>
            <a:ext cx="228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7A3A"/>
                </a:solidFill>
              </a:rPr>
              <a:t>✓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6126480" y="2121408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No alimentar animales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5806440" y="2798064"/>
            <a:ext cx="228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7A3A"/>
                </a:solidFill>
              </a:rPr>
              <a:t>✓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6126480" y="2779776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No usar luces, sonidos o estímulos invasivos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5806440" y="3456432"/>
            <a:ext cx="228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7A3A"/>
                </a:solidFill>
              </a:rPr>
              <a:t>✓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6126480" y="3438144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No revelar coordenadas, rutas, nidos o madrigueras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5806440" y="4114800"/>
            <a:ext cx="228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7A3A"/>
                </a:solidFill>
              </a:rPr>
              <a:t>✓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6126480" y="4096512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No usar logos ni imagen institucional sin autorización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5806440" y="4773168"/>
            <a:ext cx="228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7A3A"/>
                </a:solidFill>
              </a:rPr>
              <a:t>✓</a:t>
            </a:r>
            <a:endParaRPr lang="en-US" sz="1400" dirty="0"/>
          </a:p>
        </p:txBody>
      </p:sp>
      <p:sp>
        <p:nvSpPr>
          <p:cNvPr id="19" name="Text 15"/>
          <p:cNvSpPr/>
          <p:nvPr/>
        </p:nvSpPr>
        <p:spPr>
          <a:xfrm>
            <a:off x="6126480" y="4754880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Retirar equipos cuando la autoridad lo solicite</a:t>
            </a:r>
            <a:endParaRPr lang="en-US" sz="1400" dirty="0"/>
          </a:p>
        </p:txBody>
      </p:sp>
      <p:sp>
        <p:nvSpPr>
          <p:cNvPr id="20" name="Shape 16"/>
          <p:cNvSpPr/>
          <p:nvPr/>
        </p:nvSpPr>
        <p:spPr>
          <a:xfrm>
            <a:off x="5806440" y="5532120"/>
            <a:ext cx="5349240" cy="438912"/>
          </a:xfrm>
          <a:prstGeom prst="roundRect">
            <a:avLst>
              <a:gd name="adj" fmla="val 10417"/>
            </a:avLst>
          </a:prstGeom>
          <a:solidFill>
            <a:srgbClr val="EEF8EA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7"/>
          <p:cNvSpPr/>
          <p:nvPr/>
        </p:nvSpPr>
        <p:spPr>
          <a:xfrm>
            <a:off x="5989320" y="5650992"/>
            <a:ext cx="4983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43D25"/>
                </a:solidFill>
              </a:rPr>
              <a:t>Si hay riesgo ambiental, científico, institucional o de seguridad: se pausa.</a:t>
            </a:r>
            <a:endParaRPr lang="en-US" sz="1150" dirty="0"/>
          </a:p>
        </p:txBody>
      </p:sp>
      <p:sp>
        <p:nvSpPr>
          <p:cNvPr id="22" name="Text 18"/>
          <p:cNvSpPr/>
          <p:nvPr/>
        </p:nvSpPr>
        <p:spPr>
          <a:xfrm>
            <a:off x="502920" y="6565392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280"/>
                </a:solidFill>
              </a:rPr>
              <a:t>ECOSYSTEMS · Propuesta de piloto responsable · 8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176" y="73152"/>
            <a:ext cx="592823" cy="3108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148840" y="109728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43D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594360" y="685800"/>
            <a:ext cx="7040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43D25"/>
                </a:solidFill>
              </a:rPr>
              <a:t>La plataforma digital propuesta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621792" y="1170432"/>
            <a:ext cx="6492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6B7280"/>
                </a:solidFill>
              </a:rPr>
              <a:t>Una experiencia pública clara, con acceso gratuito registrado y contenidos educativos por cámara.</a:t>
            </a:r>
            <a:endParaRPr lang="en-US" sz="1250" dirty="0"/>
          </a:p>
        </p:txBody>
      </p:sp>
      <p:pic>
        <p:nvPicPr>
          <p:cNvPr id="7" name="Image 1" descr="/mnt/data/página_de_inicio_para_conservación_ambient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2398" y="1325880"/>
            <a:ext cx="8042444" cy="452628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868680" y="5989320"/>
            <a:ext cx="10469880" cy="310896"/>
          </a:xfrm>
          <a:prstGeom prst="roundRect">
            <a:avLst>
              <a:gd name="adj" fmla="val 11765"/>
            </a:avLst>
          </a:prstGeom>
          <a:solidFill>
            <a:srgbClr val="043D25"/>
          </a:solidFill>
          <a:ln w="12700">
            <a:solidFill>
              <a:srgbClr val="043D2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1005840" y="6080760"/>
            <a:ext cx="101498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60" b="1" dirty="0">
                <a:solidFill>
                  <a:srgbClr val="FFFFFF"/>
                </a:solidFill>
              </a:rPr>
              <a:t>La web deja de parecer tienda y pasa a ser plataforma institucional: conservación · ciencia · educación · transparencia · patrocinio responsable.</a:t>
            </a:r>
            <a:endParaRPr lang="en-US" sz="960" dirty="0"/>
          </a:p>
        </p:txBody>
      </p:sp>
      <p:sp>
        <p:nvSpPr>
          <p:cNvPr id="10" name="Text 6"/>
          <p:cNvSpPr/>
          <p:nvPr/>
        </p:nvSpPr>
        <p:spPr>
          <a:xfrm>
            <a:off x="502920" y="6565392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280"/>
                </a:solidFill>
              </a:rPr>
              <a:t>ECOSYSTEMS · Propuesta de piloto responsable · 9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176" y="73152"/>
            <a:ext cx="592823" cy="3108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148840" y="109728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43D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594360" y="685800"/>
            <a:ext cx="7040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43D25"/>
                </a:solidFill>
              </a:rPr>
              <a:t>Flujo de usuario responsable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621792" y="1170432"/>
            <a:ext cx="6492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6B7280"/>
                </a:solidFill>
              </a:rPr>
              <a:t>Registro simple para proteger ubicaciones sensibles y medir impacto educativo.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1508760" y="2971800"/>
            <a:ext cx="914400" cy="0"/>
          </a:xfrm>
          <a:prstGeom prst="line">
            <a:avLst/>
          </a:prstGeom>
          <a:noFill/>
          <a:ln w="25400">
            <a:solidFill>
              <a:srgbClr val="1F7A3A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3749040" y="2971800"/>
            <a:ext cx="914400" cy="0"/>
          </a:xfrm>
          <a:prstGeom prst="line">
            <a:avLst/>
          </a:prstGeom>
          <a:noFill/>
          <a:ln w="25400">
            <a:solidFill>
              <a:srgbClr val="1F7A3A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5989320" y="2971800"/>
            <a:ext cx="914400" cy="0"/>
          </a:xfrm>
          <a:prstGeom prst="line">
            <a:avLst/>
          </a:prstGeom>
          <a:noFill/>
          <a:ln w="25400">
            <a:solidFill>
              <a:srgbClr val="1F7A3A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8229600" y="2971800"/>
            <a:ext cx="914400" cy="0"/>
          </a:xfrm>
          <a:prstGeom prst="line">
            <a:avLst/>
          </a:prstGeom>
          <a:noFill/>
          <a:ln w="25400">
            <a:solidFill>
              <a:srgbClr val="1F7A3A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85800" y="2103120"/>
            <a:ext cx="868680" cy="868680"/>
          </a:xfrm>
          <a:prstGeom prst="ellipse">
            <a:avLst/>
          </a:prstGeom>
          <a:solidFill>
            <a:srgbClr val="043D25"/>
          </a:solidFill>
          <a:ln w="12700">
            <a:solidFill>
              <a:srgbClr val="043D2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85800" y="2359152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502920" y="3246120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43D25"/>
                </a:solidFill>
              </a:rPr>
              <a:t>Visitante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457200" y="3611880"/>
            <a:ext cx="1325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1F2937"/>
                </a:solidFill>
              </a:rPr>
              <a:t>Ve muestra, propósito y reglas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2926080" y="2103120"/>
            <a:ext cx="868680" cy="868680"/>
          </a:xfrm>
          <a:prstGeom prst="ellipse">
            <a:avLst/>
          </a:prstGeom>
          <a:solidFill>
            <a:srgbClr val="1F7A3A"/>
          </a:solidFill>
          <a:ln w="12700">
            <a:solidFill>
              <a:srgbClr val="1F7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2926080" y="2359152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2743200" y="3246120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43D25"/>
                </a:solidFill>
              </a:rPr>
              <a:t>Registro gratuito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2697480" y="3611880"/>
            <a:ext cx="1325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1F2937"/>
                </a:solidFill>
              </a:rPr>
              <a:t>Nombre, correo, país, privacidad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5166360" y="2103120"/>
            <a:ext cx="868680" cy="868680"/>
          </a:xfrm>
          <a:prstGeom prst="ellipse">
            <a:avLst/>
          </a:prstGeom>
          <a:solidFill>
            <a:srgbClr val="1F7A3A"/>
          </a:solidFill>
          <a:ln w="12700">
            <a:solidFill>
              <a:srgbClr val="1F7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5166360" y="2359152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4983480" y="3246120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43D25"/>
                </a:solidFill>
              </a:rPr>
              <a:t>Usuario registrado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4937760" y="3611880"/>
            <a:ext cx="1325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1F2937"/>
                </a:solidFill>
              </a:rPr>
              <a:t>Accede a cámaras autorizadas</a:t>
            </a:r>
            <a:endParaRPr lang="en-US" sz="950" dirty="0"/>
          </a:p>
        </p:txBody>
      </p:sp>
      <p:sp>
        <p:nvSpPr>
          <p:cNvPr id="23" name="Shape 20"/>
          <p:cNvSpPr/>
          <p:nvPr/>
        </p:nvSpPr>
        <p:spPr>
          <a:xfrm>
            <a:off x="7406640" y="2103120"/>
            <a:ext cx="868680" cy="868680"/>
          </a:xfrm>
          <a:prstGeom prst="ellipse">
            <a:avLst/>
          </a:prstGeom>
          <a:solidFill>
            <a:srgbClr val="1F7A3A"/>
          </a:solidFill>
          <a:ln w="12700">
            <a:solidFill>
              <a:srgbClr val="1F7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7406640" y="2359152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7223760" y="3246120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43D25"/>
                </a:solidFill>
              </a:rPr>
              <a:t>Aprendizaje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7178040" y="3611880"/>
            <a:ext cx="1325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1F2937"/>
                </a:solidFill>
              </a:rPr>
              <a:t>Lee contenido educativo por cámara</a:t>
            </a:r>
            <a:endParaRPr lang="en-US" sz="950" dirty="0"/>
          </a:p>
        </p:txBody>
      </p:sp>
      <p:sp>
        <p:nvSpPr>
          <p:cNvPr id="27" name="Shape 24"/>
          <p:cNvSpPr/>
          <p:nvPr/>
        </p:nvSpPr>
        <p:spPr>
          <a:xfrm>
            <a:off x="9646920" y="2103120"/>
            <a:ext cx="868680" cy="868680"/>
          </a:xfrm>
          <a:prstGeom prst="ellipse">
            <a:avLst/>
          </a:prstGeom>
          <a:solidFill>
            <a:srgbClr val="1F7A3A"/>
          </a:solidFill>
          <a:ln w="12700">
            <a:solidFill>
              <a:srgbClr val="1F7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9646920" y="2359152"/>
            <a:ext cx="8686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5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9464040" y="3246120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43D25"/>
                </a:solidFill>
              </a:rPr>
              <a:t>Participación</a:t>
            </a:r>
            <a:endParaRPr lang="en-US" sz="1300" dirty="0"/>
          </a:p>
        </p:txBody>
      </p:sp>
      <p:sp>
        <p:nvSpPr>
          <p:cNvPr id="30" name="Text 27"/>
          <p:cNvSpPr/>
          <p:nvPr/>
        </p:nvSpPr>
        <p:spPr>
          <a:xfrm>
            <a:off x="9418320" y="3611880"/>
            <a:ext cx="1325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1F2937"/>
                </a:solidFill>
              </a:rPr>
              <a:t>Reporta incidentes y se une a comunidad</a:t>
            </a:r>
            <a:endParaRPr lang="en-US" sz="950" dirty="0"/>
          </a:p>
        </p:txBody>
      </p:sp>
      <p:pic>
        <p:nvPicPr>
          <p:cNvPr id="31" name="Image 1" descr="/mnt/data/ChatGPT Image 14 may 2026, 08_21_38 a.m..png"/>
          <p:cNvPicPr>
            <a:picLocks noChangeAspect="1"/>
          </p:cNvPicPr>
          <p:nvPr/>
        </p:nvPicPr>
        <p:blipFill>
          <a:blip r:embed="rId4"/>
          <a:srcRect l="25000" r="17108"/>
          <a:stretch/>
        </p:blipFill>
        <p:spPr>
          <a:xfrm>
            <a:off x="9784080" y="822960"/>
            <a:ext cx="1920240" cy="4983480"/>
          </a:xfrm>
          <a:prstGeom prst="rect">
            <a:avLst/>
          </a:prstGeom>
        </p:spPr>
      </p:pic>
      <p:sp>
        <p:nvSpPr>
          <p:cNvPr id="32" name="Shape 28"/>
          <p:cNvSpPr/>
          <p:nvPr/>
        </p:nvSpPr>
        <p:spPr>
          <a:xfrm>
            <a:off x="868680" y="5257800"/>
            <a:ext cx="8412480" cy="475488"/>
          </a:xfrm>
          <a:prstGeom prst="roundRect">
            <a:avLst>
              <a:gd name="adj" fmla="val 9615"/>
            </a:avLst>
          </a:prstGeom>
          <a:solidFill>
            <a:srgbClr val="EEF8EA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29"/>
          <p:cNvSpPr/>
          <p:nvPr/>
        </p:nvSpPr>
        <p:spPr>
          <a:xfrm>
            <a:off x="1097280" y="5404104"/>
            <a:ext cx="7955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43D25"/>
                </a:solidFill>
              </a:rPr>
              <a:t>No se solicitan cédula, teléfono, dirección ni datos sensibles en el primer registro.</a:t>
            </a:r>
            <a:endParaRPr lang="en-US" sz="1250" dirty="0"/>
          </a:p>
        </p:txBody>
      </p:sp>
      <p:sp>
        <p:nvSpPr>
          <p:cNvPr id="34" name="Text 30"/>
          <p:cNvSpPr/>
          <p:nvPr/>
        </p:nvSpPr>
        <p:spPr>
          <a:xfrm>
            <a:off x="502920" y="6565392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280"/>
                </a:solidFill>
              </a:rPr>
              <a:t>ECOSYSTEMS · Propuesta de piloto responsable · 10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176" y="73152"/>
            <a:ext cx="592823" cy="3108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148840" y="109728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43D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594360" y="685800"/>
            <a:ext cx="7040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43D25"/>
                </a:solidFill>
              </a:rPr>
              <a:t>Impacto que UCR y SINAC pueden mostrar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621792" y="1170432"/>
            <a:ext cx="6492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6B7280"/>
                </a:solidFill>
              </a:rPr>
              <a:t>Reportes agregados, trazables y útiles para educación, patrocinio responsable y toma de decisiones.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777240" y="1691640"/>
            <a:ext cx="32461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777240" y="1691640"/>
            <a:ext cx="64008" cy="1005840"/>
          </a:xfrm>
          <a:prstGeom prst="rect">
            <a:avLst/>
          </a:prstGeom>
          <a:solidFill>
            <a:srgbClr val="043D25"/>
          </a:solidFill>
          <a:ln w="12700">
            <a:solidFill>
              <a:srgbClr val="043D2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978408" y="1856232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Usuarios registrados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978408" y="2194560"/>
            <a:ext cx="292608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Comunidad educativa sin vender datos personales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80560" y="1691640"/>
            <a:ext cx="32461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4480560" y="1691640"/>
            <a:ext cx="64008" cy="1005840"/>
          </a:xfrm>
          <a:prstGeom prst="rect">
            <a:avLst/>
          </a:prstGeom>
          <a:solidFill>
            <a:srgbClr val="1F7A3A"/>
          </a:solidFill>
          <a:ln w="12700">
            <a:solidFill>
              <a:srgbClr val="1F7A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4681728" y="1856232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Países conectados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4681728" y="2194560"/>
            <a:ext cx="292608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Alcance nacional e internacional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8183880" y="1691640"/>
            <a:ext cx="32461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8183880" y="1691640"/>
            <a:ext cx="64008" cy="1005840"/>
          </a:xfrm>
          <a:prstGeom prst="rect">
            <a:avLst/>
          </a:prstGeom>
          <a:solidFill>
            <a:srgbClr val="043D25"/>
          </a:solidFill>
          <a:ln w="12700">
            <a:solidFill>
              <a:srgbClr val="043D2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8385048" y="1856232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Horas de transmisión</a:t>
            </a:r>
            <a:endParaRPr lang="en-US" sz="1450" dirty="0"/>
          </a:p>
        </p:txBody>
      </p:sp>
      <p:sp>
        <p:nvSpPr>
          <p:cNvPr id="18" name="Text 15"/>
          <p:cNvSpPr/>
          <p:nvPr/>
        </p:nvSpPr>
        <p:spPr>
          <a:xfrm>
            <a:off x="8385048" y="2194560"/>
            <a:ext cx="292608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Tiempo educativo autorizado</a:t>
            </a:r>
            <a:endParaRPr lang="en-US" sz="1050" dirty="0"/>
          </a:p>
        </p:txBody>
      </p:sp>
      <p:sp>
        <p:nvSpPr>
          <p:cNvPr id="19" name="Shape 16"/>
          <p:cNvSpPr/>
          <p:nvPr/>
        </p:nvSpPr>
        <p:spPr>
          <a:xfrm>
            <a:off x="777240" y="3200400"/>
            <a:ext cx="32461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777240" y="3200400"/>
            <a:ext cx="64008" cy="1005840"/>
          </a:xfrm>
          <a:prstGeom prst="rect">
            <a:avLst/>
          </a:prstGeom>
          <a:solidFill>
            <a:srgbClr val="1F7A3A"/>
          </a:solidFill>
          <a:ln w="12700">
            <a:solidFill>
              <a:srgbClr val="1F7A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978408" y="3364992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Contenido consultado</a:t>
            </a:r>
            <a:endParaRPr lang="en-US" sz="1450" dirty="0"/>
          </a:p>
        </p:txBody>
      </p:sp>
      <p:sp>
        <p:nvSpPr>
          <p:cNvPr id="22" name="Text 19"/>
          <p:cNvSpPr/>
          <p:nvPr/>
        </p:nvSpPr>
        <p:spPr>
          <a:xfrm>
            <a:off x="978408" y="3703320"/>
            <a:ext cx="292608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Qué aprende y busca la comunidad</a:t>
            </a:r>
            <a:endParaRPr lang="en-US" sz="1050" dirty="0"/>
          </a:p>
        </p:txBody>
      </p:sp>
      <p:sp>
        <p:nvSpPr>
          <p:cNvPr id="23" name="Shape 20"/>
          <p:cNvSpPr/>
          <p:nvPr/>
        </p:nvSpPr>
        <p:spPr>
          <a:xfrm>
            <a:off x="4480560" y="3200400"/>
            <a:ext cx="32461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4480560" y="3200400"/>
            <a:ext cx="64008" cy="1005840"/>
          </a:xfrm>
          <a:prstGeom prst="rect">
            <a:avLst/>
          </a:prstGeom>
          <a:solidFill>
            <a:srgbClr val="043D25"/>
          </a:solidFill>
          <a:ln w="12700">
            <a:solidFill>
              <a:srgbClr val="043D2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4681728" y="3364992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Reportes de incidentes</a:t>
            </a:r>
            <a:endParaRPr lang="en-US" sz="1450" dirty="0"/>
          </a:p>
        </p:txBody>
      </p:sp>
      <p:sp>
        <p:nvSpPr>
          <p:cNvPr id="26" name="Text 23"/>
          <p:cNvSpPr/>
          <p:nvPr/>
        </p:nvSpPr>
        <p:spPr>
          <a:xfrm>
            <a:off x="4681728" y="3703320"/>
            <a:ext cx="292608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Alertas revisadas por responsables</a:t>
            </a:r>
            <a:endParaRPr lang="en-US" sz="1050" dirty="0"/>
          </a:p>
        </p:txBody>
      </p:sp>
      <p:sp>
        <p:nvSpPr>
          <p:cNvPr id="27" name="Shape 24"/>
          <p:cNvSpPr/>
          <p:nvPr/>
        </p:nvSpPr>
        <p:spPr>
          <a:xfrm>
            <a:off x="8183880" y="3200400"/>
            <a:ext cx="32461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5"/>
          <p:cNvSpPr/>
          <p:nvPr/>
        </p:nvSpPr>
        <p:spPr>
          <a:xfrm>
            <a:off x="8183880" y="3200400"/>
            <a:ext cx="64008" cy="1005840"/>
          </a:xfrm>
          <a:prstGeom prst="rect">
            <a:avLst/>
          </a:prstGeom>
          <a:solidFill>
            <a:srgbClr val="1F7A3A"/>
          </a:solidFill>
          <a:ln w="12700">
            <a:solidFill>
              <a:srgbClr val="1F7A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/>
          <p:nvPr/>
        </p:nvSpPr>
        <p:spPr>
          <a:xfrm>
            <a:off x="8385048" y="3364992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Estado de cámaras</a:t>
            </a:r>
            <a:endParaRPr lang="en-US" sz="1450" dirty="0"/>
          </a:p>
        </p:txBody>
      </p:sp>
      <p:sp>
        <p:nvSpPr>
          <p:cNvPr id="30" name="Text 27"/>
          <p:cNvSpPr/>
          <p:nvPr/>
        </p:nvSpPr>
        <p:spPr>
          <a:xfrm>
            <a:off x="8385048" y="3703320"/>
            <a:ext cx="292608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Operación, mantenimiento y pausas</a:t>
            </a:r>
            <a:endParaRPr lang="en-US" sz="1050" dirty="0"/>
          </a:p>
        </p:txBody>
      </p:sp>
      <p:sp>
        <p:nvSpPr>
          <p:cNvPr id="31" name="Shape 28"/>
          <p:cNvSpPr/>
          <p:nvPr/>
        </p:nvSpPr>
        <p:spPr>
          <a:xfrm>
            <a:off x="1051560" y="5257800"/>
            <a:ext cx="10058400" cy="475488"/>
          </a:xfrm>
          <a:prstGeom prst="roundRect">
            <a:avLst>
              <a:gd name="adj" fmla="val 11538"/>
            </a:avLst>
          </a:prstGeom>
          <a:solidFill>
            <a:srgbClr val="043D25"/>
          </a:solidFill>
          <a:ln w="12700">
            <a:solidFill>
              <a:srgbClr val="043D2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/>
          <p:nvPr/>
        </p:nvSpPr>
        <p:spPr>
          <a:xfrm>
            <a:off x="1234440" y="5404104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Datos agregados sí. Datos personales, coordenadas y sitios sensibles no.</a:t>
            </a:r>
            <a:endParaRPr lang="en-US" sz="1400" dirty="0"/>
          </a:p>
        </p:txBody>
      </p:sp>
      <p:sp>
        <p:nvSpPr>
          <p:cNvPr id="33" name="Text 30"/>
          <p:cNvSpPr/>
          <p:nvPr/>
        </p:nvSpPr>
        <p:spPr>
          <a:xfrm>
            <a:off x="502920" y="6565392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280"/>
                </a:solidFill>
              </a:rPr>
              <a:t>ECOSYSTEMS · Propuesta de piloto responsable · 11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176" y="73152"/>
            <a:ext cx="592823" cy="3108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148840" y="109728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43D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594360" y="685800"/>
            <a:ext cx="7040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43D25"/>
                </a:solidFill>
              </a:rPr>
              <a:t>Sostenibilidad sin interferencia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621792" y="1170432"/>
            <a:ext cx="6492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6B7280"/>
                </a:solidFill>
              </a:rPr>
              <a:t>El patrocinio responsable financia tecnología y educación; no compra influencia técnica ni científica.</a:t>
            </a:r>
            <a:endParaRPr lang="en-US" sz="1250" dirty="0"/>
          </a:p>
        </p:txBody>
      </p:sp>
      <p:pic>
        <p:nvPicPr>
          <p:cNvPr id="7" name="Image 1" descr="/mnt/data/ChatGPT Image 14 may 2026, 08_29_00 a.m..png"/>
          <p:cNvPicPr>
            <a:picLocks noChangeAspect="1"/>
          </p:cNvPicPr>
          <p:nvPr/>
        </p:nvPicPr>
        <p:blipFill>
          <a:blip r:embed="rId4"/>
          <a:srcRect t="33675" b="33675"/>
          <a:stretch/>
        </p:blipFill>
        <p:spPr>
          <a:xfrm>
            <a:off x="0" y="1234440"/>
            <a:ext cx="12191695" cy="224028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0" y="1234440"/>
            <a:ext cx="12191695" cy="2240280"/>
          </a:xfrm>
          <a:prstGeom prst="rect">
            <a:avLst/>
          </a:prstGeom>
          <a:solidFill>
            <a:srgbClr val="000000">
              <a:alpha val="5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914400" y="1965960"/>
            <a:ext cx="10424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Empresas pueden apoyar cámaras, conectividad, mantenimiento, educación ambiental, publicaciones y reportes de impacto.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731520" y="3977640"/>
            <a:ext cx="251460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7"/>
          <p:cNvSpPr/>
          <p:nvPr/>
        </p:nvSpPr>
        <p:spPr>
          <a:xfrm>
            <a:off x="731520" y="3977640"/>
            <a:ext cx="64008" cy="1051560"/>
          </a:xfrm>
          <a:prstGeom prst="rect">
            <a:avLst/>
          </a:prstGeom>
          <a:solidFill>
            <a:srgbClr val="043D25"/>
          </a:solidFill>
          <a:ln w="12700">
            <a:solidFill>
              <a:srgbClr val="043D2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932688" y="4142232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Tecnología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932688" y="4480560"/>
            <a:ext cx="21945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Cámaras, energía, conectividad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3611880" y="3977640"/>
            <a:ext cx="251460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3611880" y="3977640"/>
            <a:ext cx="64008" cy="1051560"/>
          </a:xfrm>
          <a:prstGeom prst="rect">
            <a:avLst/>
          </a:prstGeom>
          <a:solidFill>
            <a:srgbClr val="48A23F"/>
          </a:solidFill>
          <a:ln w="12700">
            <a:solidFill>
              <a:srgbClr val="48A23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2"/>
          <p:cNvSpPr/>
          <p:nvPr/>
        </p:nvSpPr>
        <p:spPr>
          <a:xfrm>
            <a:off x="3813048" y="4142232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Educación</a:t>
            </a:r>
            <a:endParaRPr lang="en-US" sz="1450" dirty="0"/>
          </a:p>
        </p:txBody>
      </p:sp>
      <p:sp>
        <p:nvSpPr>
          <p:cNvPr id="17" name="Text 13"/>
          <p:cNvSpPr/>
          <p:nvPr/>
        </p:nvSpPr>
        <p:spPr>
          <a:xfrm>
            <a:off x="3813048" y="4480560"/>
            <a:ext cx="21945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Aula, guías, webinars, docentes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492240" y="3977640"/>
            <a:ext cx="251460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6492240" y="3977640"/>
            <a:ext cx="64008" cy="1051560"/>
          </a:xfrm>
          <a:prstGeom prst="rect">
            <a:avLst/>
          </a:prstGeom>
          <a:solidFill>
            <a:srgbClr val="043D25"/>
          </a:solidFill>
          <a:ln w="12700">
            <a:solidFill>
              <a:srgbClr val="043D2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6"/>
          <p:cNvSpPr/>
          <p:nvPr/>
        </p:nvSpPr>
        <p:spPr>
          <a:xfrm>
            <a:off x="6693408" y="4142232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Ciencia</a:t>
            </a:r>
            <a:endParaRPr lang="en-US" sz="1450" dirty="0"/>
          </a:p>
        </p:txBody>
      </p:sp>
      <p:sp>
        <p:nvSpPr>
          <p:cNvPr id="21" name="Text 17"/>
          <p:cNvSpPr/>
          <p:nvPr/>
        </p:nvSpPr>
        <p:spPr>
          <a:xfrm>
            <a:off x="6693408" y="4480560"/>
            <a:ext cx="21945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Publicaciones, tesis, estudiantes</a:t>
            </a:r>
            <a:endParaRPr lang="en-US" sz="1050" dirty="0"/>
          </a:p>
        </p:txBody>
      </p:sp>
      <p:sp>
        <p:nvSpPr>
          <p:cNvPr id="22" name="Shape 18"/>
          <p:cNvSpPr/>
          <p:nvPr/>
        </p:nvSpPr>
        <p:spPr>
          <a:xfrm>
            <a:off x="9372600" y="3977640"/>
            <a:ext cx="251460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19"/>
          <p:cNvSpPr/>
          <p:nvPr/>
        </p:nvSpPr>
        <p:spPr>
          <a:xfrm>
            <a:off x="9372600" y="3977640"/>
            <a:ext cx="64008" cy="1051560"/>
          </a:xfrm>
          <a:prstGeom prst="rect">
            <a:avLst/>
          </a:prstGeom>
          <a:solidFill>
            <a:srgbClr val="48A23F"/>
          </a:solidFill>
          <a:ln w="12700">
            <a:solidFill>
              <a:srgbClr val="48A23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0"/>
          <p:cNvSpPr/>
          <p:nvPr/>
        </p:nvSpPr>
        <p:spPr>
          <a:xfrm>
            <a:off x="9573768" y="4142232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Reportes</a:t>
            </a:r>
            <a:endParaRPr lang="en-US" sz="1450" dirty="0"/>
          </a:p>
        </p:txBody>
      </p:sp>
      <p:sp>
        <p:nvSpPr>
          <p:cNvPr id="25" name="Text 21"/>
          <p:cNvSpPr/>
          <p:nvPr/>
        </p:nvSpPr>
        <p:spPr>
          <a:xfrm>
            <a:off x="9573768" y="4480560"/>
            <a:ext cx="219456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Impacto agregado y verificable</a:t>
            </a:r>
            <a:endParaRPr lang="en-US" sz="1050" dirty="0"/>
          </a:p>
        </p:txBody>
      </p:sp>
      <p:sp>
        <p:nvSpPr>
          <p:cNvPr id="26" name="Text 22"/>
          <p:cNvSpPr/>
          <p:nvPr/>
        </p:nvSpPr>
        <p:spPr>
          <a:xfrm>
            <a:off x="914400" y="5742432"/>
            <a:ext cx="10332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20" b="1" dirty="0">
                <a:solidFill>
                  <a:srgbClr val="043D25"/>
                </a:solidFill>
              </a:rPr>
              <a:t>Regla esencial: UCR/SINAC/RBAMB mantienen control sobre permisos, contenidos, ubicaciones y protocolos.</a:t>
            </a:r>
            <a:endParaRPr lang="en-US" sz="1320" dirty="0"/>
          </a:p>
        </p:txBody>
      </p:sp>
      <p:sp>
        <p:nvSpPr>
          <p:cNvPr id="27" name="Text 23"/>
          <p:cNvSpPr/>
          <p:nvPr/>
        </p:nvSpPr>
        <p:spPr>
          <a:xfrm>
            <a:off x="502920" y="6565392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280"/>
                </a:solidFill>
              </a:rPr>
              <a:t>ECOSYSTEMS · Propuesta de piloto responsable · 12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176" y="73152"/>
            <a:ext cx="592823" cy="3108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148840" y="109728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43D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594360" y="685800"/>
            <a:ext cx="7040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43D25"/>
                </a:solidFill>
              </a:rPr>
              <a:t>Gestión de riesgos reputacionales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621792" y="1170432"/>
            <a:ext cx="6492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6B7280"/>
                </a:solidFill>
              </a:rPr>
              <a:t>La propuesta se diseña para reducir objeciones antes de que aparezcan.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731520" y="1508760"/>
            <a:ext cx="502920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731520" y="1508760"/>
            <a:ext cx="64008" cy="914400"/>
          </a:xfrm>
          <a:prstGeom prst="rect">
            <a:avLst/>
          </a:prstGeom>
          <a:solidFill>
            <a:srgbClr val="043D25"/>
          </a:solidFill>
          <a:ln w="12700">
            <a:solidFill>
              <a:srgbClr val="043D2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932688" y="1673352"/>
            <a:ext cx="4709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Autorización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932688" y="2011680"/>
            <a:ext cx="470916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No instalar ni transmitir sin aprobación.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731520" y="2734056"/>
            <a:ext cx="502920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731520" y="2734056"/>
            <a:ext cx="64008" cy="914400"/>
          </a:xfrm>
          <a:prstGeom prst="rect">
            <a:avLst/>
          </a:prstGeom>
          <a:solidFill>
            <a:srgbClr val="043D25"/>
          </a:solidFill>
          <a:ln w="12700">
            <a:solidFill>
              <a:srgbClr val="043D2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932688" y="2898648"/>
            <a:ext cx="4709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Marca institucional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932688" y="3236976"/>
            <a:ext cx="470916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No usar logos UCR/SINAC/RBAMB sin autorización escrita.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731520" y="3959352"/>
            <a:ext cx="502920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731520" y="3959352"/>
            <a:ext cx="64008" cy="914400"/>
          </a:xfrm>
          <a:prstGeom prst="rect">
            <a:avLst/>
          </a:prstGeom>
          <a:solidFill>
            <a:srgbClr val="043D25"/>
          </a:solidFill>
          <a:ln w="12700">
            <a:solidFill>
              <a:srgbClr val="043D2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932688" y="4123944"/>
            <a:ext cx="4709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Ubicaciones</a:t>
            </a:r>
            <a:endParaRPr lang="en-US" sz="1450" dirty="0"/>
          </a:p>
        </p:txBody>
      </p:sp>
      <p:sp>
        <p:nvSpPr>
          <p:cNvPr id="18" name="Text 15"/>
          <p:cNvSpPr/>
          <p:nvPr/>
        </p:nvSpPr>
        <p:spPr>
          <a:xfrm>
            <a:off x="932688" y="4462272"/>
            <a:ext cx="470916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No revelar coordenadas, rutas internas ni puntos sensibles.</a:t>
            </a:r>
            <a:endParaRPr lang="en-US" sz="1050" dirty="0"/>
          </a:p>
        </p:txBody>
      </p:sp>
      <p:sp>
        <p:nvSpPr>
          <p:cNvPr id="19" name="Shape 16"/>
          <p:cNvSpPr/>
          <p:nvPr/>
        </p:nvSpPr>
        <p:spPr>
          <a:xfrm>
            <a:off x="6446520" y="1508760"/>
            <a:ext cx="502920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6446520" y="1508760"/>
            <a:ext cx="64008" cy="914400"/>
          </a:xfrm>
          <a:prstGeom prst="rect">
            <a:avLst/>
          </a:prstGeom>
          <a:solidFill>
            <a:srgbClr val="1F7A3A"/>
          </a:solidFill>
          <a:ln w="12700">
            <a:solidFill>
              <a:srgbClr val="1F7A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6647688" y="1673352"/>
            <a:ext cx="4709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Fauna sensible</a:t>
            </a:r>
            <a:endParaRPr lang="en-US" sz="1450" dirty="0"/>
          </a:p>
        </p:txBody>
      </p:sp>
      <p:sp>
        <p:nvSpPr>
          <p:cNvPr id="22" name="Text 19"/>
          <p:cNvSpPr/>
          <p:nvPr/>
        </p:nvSpPr>
        <p:spPr>
          <a:xfrm>
            <a:off x="6647688" y="2011680"/>
            <a:ext cx="470916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Pausar, diferir, desenfocar o suspender.</a:t>
            </a:r>
            <a:endParaRPr lang="en-US" sz="1050" dirty="0"/>
          </a:p>
        </p:txBody>
      </p:sp>
      <p:sp>
        <p:nvSpPr>
          <p:cNvPr id="23" name="Shape 20"/>
          <p:cNvSpPr/>
          <p:nvPr/>
        </p:nvSpPr>
        <p:spPr>
          <a:xfrm>
            <a:off x="6446520" y="2734056"/>
            <a:ext cx="502920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6446520" y="2734056"/>
            <a:ext cx="64008" cy="914400"/>
          </a:xfrm>
          <a:prstGeom prst="rect">
            <a:avLst/>
          </a:prstGeom>
          <a:solidFill>
            <a:srgbClr val="1F7A3A"/>
          </a:solidFill>
          <a:ln w="12700">
            <a:solidFill>
              <a:srgbClr val="1F7A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6647688" y="2898648"/>
            <a:ext cx="4709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Datos personales</a:t>
            </a:r>
            <a:endParaRPr lang="en-US" sz="1450" dirty="0"/>
          </a:p>
        </p:txBody>
      </p:sp>
      <p:sp>
        <p:nvSpPr>
          <p:cNvPr id="26" name="Text 23"/>
          <p:cNvSpPr/>
          <p:nvPr/>
        </p:nvSpPr>
        <p:spPr>
          <a:xfrm>
            <a:off x="6647688" y="3236976"/>
            <a:ext cx="470916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No vender datos ni exponer registros individuales.</a:t>
            </a:r>
            <a:endParaRPr lang="en-US" sz="1050" dirty="0"/>
          </a:p>
        </p:txBody>
      </p:sp>
      <p:sp>
        <p:nvSpPr>
          <p:cNvPr id="27" name="Shape 24"/>
          <p:cNvSpPr/>
          <p:nvPr/>
        </p:nvSpPr>
        <p:spPr>
          <a:xfrm>
            <a:off x="6446520" y="3959352"/>
            <a:ext cx="502920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DE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5"/>
          <p:cNvSpPr/>
          <p:nvPr/>
        </p:nvSpPr>
        <p:spPr>
          <a:xfrm>
            <a:off x="6446520" y="3959352"/>
            <a:ext cx="64008" cy="914400"/>
          </a:xfrm>
          <a:prstGeom prst="rect">
            <a:avLst/>
          </a:prstGeom>
          <a:solidFill>
            <a:srgbClr val="1F7A3A"/>
          </a:solidFill>
          <a:ln w="12700">
            <a:solidFill>
              <a:srgbClr val="1F7A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/>
          <p:nvPr/>
        </p:nvSpPr>
        <p:spPr>
          <a:xfrm>
            <a:off x="6647688" y="4123944"/>
            <a:ext cx="4709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43D25"/>
                </a:solidFill>
              </a:rPr>
              <a:t>Piloto reversible</a:t>
            </a:r>
            <a:endParaRPr lang="en-US" sz="1450" dirty="0"/>
          </a:p>
        </p:txBody>
      </p:sp>
      <p:sp>
        <p:nvSpPr>
          <p:cNvPr id="30" name="Text 27"/>
          <p:cNvSpPr/>
          <p:nvPr/>
        </p:nvSpPr>
        <p:spPr>
          <a:xfrm>
            <a:off x="6647688" y="4462272"/>
            <a:ext cx="470916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Retiro de equipos al finalizar o cuando se solicite.</a:t>
            </a:r>
            <a:endParaRPr lang="en-US" sz="1050" dirty="0"/>
          </a:p>
        </p:txBody>
      </p:sp>
      <p:sp>
        <p:nvSpPr>
          <p:cNvPr id="31" name="Shape 28"/>
          <p:cNvSpPr/>
          <p:nvPr/>
        </p:nvSpPr>
        <p:spPr>
          <a:xfrm>
            <a:off x="1005840" y="5577840"/>
            <a:ext cx="10149840" cy="438912"/>
          </a:xfrm>
          <a:prstGeom prst="roundRect">
            <a:avLst>
              <a:gd name="adj" fmla="val 10417"/>
            </a:avLst>
          </a:prstGeom>
          <a:solidFill>
            <a:srgbClr val="FFF7ED"/>
          </a:solidFill>
          <a:ln w="12700">
            <a:solidFill>
              <a:srgbClr val="F3D2A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/>
          <p:nvPr/>
        </p:nvSpPr>
        <p:spPr>
          <a:xfrm>
            <a:off x="1143000" y="5705856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8A4B0F"/>
                </a:solidFill>
              </a:rPr>
              <a:t>Advertencia visible: propuesta en análisis institucional; no implica autorización, convenio firmado ni uso oficial de imagen.</a:t>
            </a:r>
            <a:endParaRPr lang="en-US" sz="1150" dirty="0"/>
          </a:p>
        </p:txBody>
      </p:sp>
      <p:sp>
        <p:nvSpPr>
          <p:cNvPr id="33" name="Text 30"/>
          <p:cNvSpPr/>
          <p:nvPr/>
        </p:nvSpPr>
        <p:spPr>
          <a:xfrm>
            <a:off x="502920" y="6565392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280"/>
                </a:solidFill>
              </a:rPr>
              <a:t>ECOSYSTEMS · Propuesta de piloto responsable · 13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176" y="73152"/>
            <a:ext cx="592823" cy="3108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148840" y="109728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43D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594360" y="685800"/>
            <a:ext cx="7040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43D25"/>
                </a:solidFill>
              </a:rPr>
              <a:t>La idea maestra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621792" y="1170432"/>
            <a:ext cx="6492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6B7280"/>
                </a:solidFill>
              </a:rPr>
              <a:t>Que UCR y SINAC no solo autoricen un piloto: que ayuden a crear el estándar responsable para Costa Rica.</a:t>
            </a:r>
            <a:endParaRPr lang="en-US" sz="1250" dirty="0"/>
          </a:p>
        </p:txBody>
      </p:sp>
      <p:pic>
        <p:nvPicPr>
          <p:cNvPr id="7" name="Image 1" descr="/mnt/data/ChatGPT Image 14 may 2026, 08_31_03 a.m..png"/>
          <p:cNvPicPr>
            <a:picLocks noChangeAspect="1"/>
          </p:cNvPicPr>
          <p:nvPr/>
        </p:nvPicPr>
        <p:blipFill>
          <a:blip r:embed="rId4"/>
          <a:srcRect t="44138" b="44138"/>
          <a:stretch/>
        </p:blipFill>
        <p:spPr>
          <a:xfrm>
            <a:off x="658368" y="1417320"/>
            <a:ext cx="10972800" cy="22860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58368" y="1417320"/>
            <a:ext cx="10972800" cy="2286000"/>
          </a:xfrm>
          <a:prstGeom prst="rect">
            <a:avLst/>
          </a:prstGeom>
          <a:solidFill>
            <a:srgbClr val="043D25">
              <a:alpha val="82000"/>
            </a:srgbClr>
          </a:solidFill>
          <a:ln w="12700">
            <a:solidFill>
              <a:srgbClr val="043D2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1051560" y="2048256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FFFFFF"/>
                </a:solidFill>
              </a:rPr>
              <a:t>Protocolo Nacional de Transmisión Responsable de Biodiversidad en Vivo</a:t>
            </a:r>
            <a:endParaRPr lang="en-US" sz="2300" dirty="0"/>
          </a:p>
        </p:txBody>
      </p:sp>
      <p:sp>
        <p:nvSpPr>
          <p:cNvPr id="10" name="Text 6"/>
          <p:cNvSpPr/>
          <p:nvPr/>
        </p:nvSpPr>
        <p:spPr>
          <a:xfrm>
            <a:off x="1143000" y="4160520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1F2937"/>
                </a:solidFill>
              </a:rPr>
              <a:t>A partir del piloto RBAMB, ECOSYSTEMS propone construir un marco replicable para reservas, universidades, fincas de conservación y proyectos privados.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1280160" y="5074920"/>
            <a:ext cx="3108960" cy="347472"/>
          </a:xfrm>
          <a:prstGeom prst="roundRect">
            <a:avLst>
              <a:gd name="adj" fmla="val 15789"/>
            </a:avLst>
          </a:prstGeom>
          <a:solidFill>
            <a:srgbClr val="043D25"/>
          </a:solidFill>
          <a:ln w="12700">
            <a:solidFill>
              <a:srgbClr val="043D2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1389888" y="5148072"/>
            <a:ext cx="288950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UCR/SINAC: autoridad y legitimidad</a:t>
            </a:r>
            <a:endParaRPr lang="en-US" sz="950" dirty="0"/>
          </a:p>
        </p:txBody>
      </p:sp>
      <p:sp>
        <p:nvSpPr>
          <p:cNvPr id="13" name="Shape 9"/>
          <p:cNvSpPr/>
          <p:nvPr/>
        </p:nvSpPr>
        <p:spPr>
          <a:xfrm>
            <a:off x="4572000" y="5074920"/>
            <a:ext cx="3154680" cy="347472"/>
          </a:xfrm>
          <a:prstGeom prst="roundRect">
            <a:avLst>
              <a:gd name="adj" fmla="val 15789"/>
            </a:avLst>
          </a:prstGeom>
          <a:solidFill>
            <a:srgbClr val="1F7A3A"/>
          </a:solidFill>
          <a:ln w="12700">
            <a:solidFill>
              <a:srgbClr val="1F7A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/>
          <p:nvPr/>
        </p:nvSpPr>
        <p:spPr>
          <a:xfrm>
            <a:off x="4681728" y="5148072"/>
            <a:ext cx="293522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ECOSYSTEMS: plataforma y tecnología</a:t>
            </a:r>
            <a:endParaRPr lang="en-US" sz="950" dirty="0"/>
          </a:p>
        </p:txBody>
      </p:sp>
      <p:sp>
        <p:nvSpPr>
          <p:cNvPr id="15" name="Shape 11"/>
          <p:cNvSpPr/>
          <p:nvPr/>
        </p:nvSpPr>
        <p:spPr>
          <a:xfrm>
            <a:off x="7909560" y="5074920"/>
            <a:ext cx="2971800" cy="347472"/>
          </a:xfrm>
          <a:prstGeom prst="roundRect">
            <a:avLst>
              <a:gd name="adj" fmla="val 15789"/>
            </a:avLst>
          </a:prstGeom>
          <a:solidFill>
            <a:srgbClr val="48A23F"/>
          </a:solidFill>
          <a:ln w="12700">
            <a:solidFill>
              <a:srgbClr val="48A23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2"/>
          <p:cNvSpPr/>
          <p:nvPr/>
        </p:nvSpPr>
        <p:spPr>
          <a:xfrm>
            <a:off x="8019288" y="5148072"/>
            <a:ext cx="275234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RBAMB: caso piloto ejemplar</a:t>
            </a:r>
            <a:endParaRPr lang="en-US" sz="950" dirty="0"/>
          </a:p>
        </p:txBody>
      </p:sp>
      <p:sp>
        <p:nvSpPr>
          <p:cNvPr id="17" name="Text 13"/>
          <p:cNvSpPr/>
          <p:nvPr/>
        </p:nvSpPr>
        <p:spPr>
          <a:xfrm>
            <a:off x="502920" y="6565392"/>
            <a:ext cx="5029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7280"/>
                </a:solidFill>
              </a:rPr>
              <a:t>ECOSYSTEMS · Propuesta de piloto responsable · 14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14 may 2026, 08_20_28 a.m..png"/>
          <p:cNvPicPr>
            <a:picLocks noChangeAspect="1"/>
          </p:cNvPicPr>
          <p:nvPr/>
        </p:nvPicPr>
        <p:blipFill>
          <a:blip r:embed="rId3"/>
          <a:srcRect l="25000" r="-19166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043D25">
              <a:alpha val="95000"/>
            </a:srgbClr>
          </a:solidFill>
          <a:ln w="12700">
            <a:solidFill>
              <a:srgbClr val="043D2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1" descr="/mnt/data/logo_cropp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638" y="109728"/>
            <a:ext cx="610259" cy="32004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5800" y="114300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Decisión solicitada</a:t>
            </a:r>
            <a:endParaRPr lang="en-US" sz="2800" dirty="0"/>
          </a:p>
        </p:txBody>
      </p:sp>
      <p:sp>
        <p:nvSpPr>
          <p:cNvPr id="7" name="Text 3"/>
          <p:cNvSpPr/>
          <p:nvPr/>
        </p:nvSpPr>
        <p:spPr>
          <a:xfrm>
            <a:off x="713232" y="1783080"/>
            <a:ext cx="46634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</a:rPr>
              <a:t>Autorizar la preparación de una propuesta técnica conjunta y designar enlaces institucionales para validar riesgos, protocolos y alcance del piloto.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822960" y="3063240"/>
            <a:ext cx="228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4C83D"/>
                </a:solidFill>
              </a:rPr>
              <a:t>→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1143000" y="3063240"/>
            <a:ext cx="4663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FFFFFF"/>
                </a:solidFill>
              </a:rPr>
              <a:t>Designar enlace UCR y enlace SINAC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822960" y="3593592"/>
            <a:ext cx="228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4C83D"/>
                </a:solidFill>
              </a:rPr>
              <a:t>→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1143000" y="3593592"/>
            <a:ext cx="4663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FFFFFF"/>
                </a:solidFill>
              </a:rPr>
              <a:t>Revisar criterios de ubicación y contenido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822960" y="4123944"/>
            <a:ext cx="228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4C83D"/>
                </a:solidFill>
              </a:rPr>
              <a:t>→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1143000" y="4123944"/>
            <a:ext cx="4663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FFFFFF"/>
                </a:solidFill>
              </a:rPr>
              <a:t>Validar protocolo de datos, imagen y fauna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822960" y="4654296"/>
            <a:ext cx="228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4C83D"/>
                </a:solidFill>
              </a:rPr>
              <a:t>→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1143000" y="4654296"/>
            <a:ext cx="4663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FFFFFF"/>
                </a:solidFill>
              </a:rPr>
              <a:t>Definir si procede piloto de 60 a 90 días</a:t>
            </a:r>
            <a:endParaRPr lang="en-US" sz="1350" dirty="0"/>
          </a:p>
        </p:txBody>
      </p:sp>
      <p:sp>
        <p:nvSpPr>
          <p:cNvPr id="16" name="Shape 12"/>
          <p:cNvSpPr/>
          <p:nvPr/>
        </p:nvSpPr>
        <p:spPr>
          <a:xfrm>
            <a:off x="6446520" y="1417320"/>
            <a:ext cx="4434840" cy="2194560"/>
          </a:xfrm>
          <a:prstGeom prst="roundRect">
            <a:avLst>
              <a:gd name="adj" fmla="val 3333"/>
            </a:avLst>
          </a:prstGeom>
          <a:solidFill>
            <a:srgbClr val="043D25">
              <a:alpha val="95000"/>
            </a:srgbClr>
          </a:solidFill>
          <a:ln w="12700">
            <a:solidFill>
              <a:srgbClr val="043D2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3"/>
          <p:cNvSpPr/>
          <p:nvPr/>
        </p:nvSpPr>
        <p:spPr>
          <a:xfrm>
            <a:off x="6812280" y="1901952"/>
            <a:ext cx="3749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ECOSYSTEMS entiende que la biodiversidad no se explota; se protege, se educa y se comunica con responsabilidad.</a:t>
            </a:r>
            <a:endParaRPr lang="en-US" sz="2000" dirty="0"/>
          </a:p>
        </p:txBody>
      </p:sp>
      <p:sp>
        <p:nvSpPr>
          <p:cNvPr id="18" name="Text 14"/>
          <p:cNvSpPr/>
          <p:nvPr/>
        </p:nvSpPr>
        <p:spPr>
          <a:xfrm>
            <a:off x="6812280" y="397764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Gracias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1247</Words>
  <Application>Microsoft Macintosh PowerPoint</Application>
  <PresentationFormat>Panorámica</PresentationFormat>
  <Paragraphs>206</Paragraphs>
  <Slides>15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8" baseType="lpstr">
      <vt:lpstr>Aptos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ECOSYSTEMS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ECOSYSTEMS | Reserva Viva Educativa Digital</dc:title>
  <dc:subject>Propuesta de convenio ECOSYSTEMS - UCR - SINAC - RBAMB</dc:subject>
  <dc:creator>ECOSYSTEMS</dc:creator>
  <cp:lastModifiedBy>Henry Alpizar</cp:lastModifiedBy>
  <cp:revision>1</cp:revision>
  <dcterms:created xsi:type="dcterms:W3CDTF">2026-06-28T23:06:31Z</dcterms:created>
  <dcterms:modified xsi:type="dcterms:W3CDTF">2026-06-28T23:13:31Z</dcterms:modified>
</cp:coreProperties>
</file>